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90" r:id="rId5"/>
    <p:sldId id="303" r:id="rId6"/>
    <p:sldId id="348" r:id="rId7"/>
    <p:sldId id="350" r:id="rId8"/>
    <p:sldId id="359" r:id="rId9"/>
    <p:sldId id="360" r:id="rId10"/>
    <p:sldId id="353" r:id="rId11"/>
    <p:sldId id="257" r:id="rId12"/>
    <p:sldId id="363" r:id="rId13"/>
    <p:sldId id="364" r:id="rId14"/>
    <p:sldId id="361" r:id="rId15"/>
    <p:sldId id="365" r:id="rId16"/>
    <p:sldId id="352" r:id="rId17"/>
    <p:sldId id="355" r:id="rId18"/>
    <p:sldId id="356" r:id="rId19"/>
    <p:sldId id="357" r:id="rId20"/>
    <p:sldId id="358" r:id="rId21"/>
    <p:sldId id="354" r:id="rId22"/>
    <p:sldId id="333" r:id="rId23"/>
    <p:sldId id="349" r:id="rId24"/>
    <p:sldId id="366" r:id="rId25"/>
    <p:sldId id="34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4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AA01"/>
    <a:srgbClr val="FF2308"/>
    <a:srgbClr val="1C4C3C"/>
    <a:srgbClr val="8FA971"/>
    <a:srgbClr val="F1EAE0"/>
    <a:srgbClr val="9F792F"/>
    <a:srgbClr val="785029"/>
    <a:srgbClr val="E3CEB2"/>
    <a:srgbClr val="648260"/>
    <a:srgbClr val="A49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4879" autoAdjust="0"/>
  </p:normalViewPr>
  <p:slideViewPr>
    <p:cSldViewPr snapToGrid="0" snapToObjects="1" showGuides="1">
      <p:cViewPr>
        <p:scale>
          <a:sx n="100" d="100"/>
          <a:sy n="100" d="100"/>
        </p:scale>
        <p:origin x="826" y="566"/>
      </p:cViewPr>
      <p:guideLst>
        <p:guide orient="horz" pos="1272"/>
        <p:guide pos="7056"/>
        <p:guide pos="600"/>
        <p:guide pos="45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97ADA-28FC-D95C-9949-C2600B76E8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638BB-B5C2-68A8-E3FA-52921DD00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7502F-DB6E-469A-9C44-FB8EDEF15CA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22EB-9CD6-7377-B538-2102EE87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DFD59-EA45-6CD0-571D-72EF11B86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6A3EC-C558-4879-9E77-732F9A1F5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7FE1-3397-4E25-A0AD-CD1F478AA284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C4B0-A82C-497E-A667-41FFA619A4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2765" y="0"/>
            <a:ext cx="5409235" cy="6857999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185416"/>
            <a:ext cx="6693408" cy="20848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1" i="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812" y="4504854"/>
            <a:ext cx="6391656" cy="475938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4CE57F-5479-CED7-E9B0-CE4C7D42F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5256" y="1517904"/>
            <a:ext cx="6254496" cy="42976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421787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 és tartalo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368CE2E-3249-FEAA-35F7-F23895DA05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2377440"/>
            <a:ext cx="6867144" cy="3858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1AED7-4B5F-555E-55E1-3126E0E0B437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E15A75-4600-D47B-7F47-3093E7B5F6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97AED1-4A22-3F95-CE27-D0D48AA86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6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63824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3913632"/>
            <a:ext cx="10305288" cy="174650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  <a:endParaRPr lang="en-US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7EB87-8CC8-597B-6EC9-8EBA60838A02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0036-C3C5-6C07-99C1-04B4835670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AC08-6EB6-7F52-7F52-E874CCF113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2587752"/>
            <a:ext cx="10075672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D9E6C-F9B9-D8DB-178E-4553780AA928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47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1060704"/>
            <a:ext cx="4069080" cy="190195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283464">
              <a:defRPr sz="1600">
                <a:solidFill>
                  <a:schemeClr val="bg1"/>
                </a:solidFill>
              </a:defRPr>
            </a:lvl2pPr>
            <a:lvl3pPr marL="566928">
              <a:defRPr sz="1400">
                <a:solidFill>
                  <a:schemeClr val="bg1"/>
                </a:solidFill>
              </a:defRPr>
            </a:lvl3pPr>
            <a:lvl4pPr marL="859536">
              <a:defRPr sz="1200">
                <a:solidFill>
                  <a:schemeClr val="bg1"/>
                </a:solidFill>
              </a:defRPr>
            </a:lvl4pPr>
            <a:lvl5pPr marL="115214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8162DF-463B-6273-87B0-C2199D9D1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557016"/>
            <a:ext cx="12192000" cy="3300984"/>
          </a:xfrm>
          <a:custGeom>
            <a:avLst/>
            <a:gdLst>
              <a:gd name="connsiteX0" fmla="*/ 11446035 w 12192000"/>
              <a:gd name="connsiteY0" fmla="*/ 2688904 h 3300984"/>
              <a:gd name="connsiteX1" fmla="*/ 11446035 w 12192000"/>
              <a:gd name="connsiteY1" fmla="*/ 2734623 h 3300984"/>
              <a:gd name="connsiteX2" fmla="*/ 11933120 w 12192000"/>
              <a:gd name="connsiteY2" fmla="*/ 2734623 h 3300984"/>
              <a:gd name="connsiteX3" fmla="*/ 11933120 w 12192000"/>
              <a:gd name="connsiteY3" fmla="*/ 2688904 h 3300984"/>
              <a:gd name="connsiteX4" fmla="*/ 0 w 12192000"/>
              <a:gd name="connsiteY4" fmla="*/ 0 h 3300984"/>
              <a:gd name="connsiteX5" fmla="*/ 12192000 w 12192000"/>
              <a:gd name="connsiteY5" fmla="*/ 0 h 3300984"/>
              <a:gd name="connsiteX6" fmla="*/ 12192000 w 12192000"/>
              <a:gd name="connsiteY6" fmla="*/ 3300984 h 3300984"/>
              <a:gd name="connsiteX7" fmla="*/ 0 w 12192000"/>
              <a:gd name="connsiteY7" fmla="*/ 3300984 h 33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00984">
                <a:moveTo>
                  <a:pt x="11446035" y="2688904"/>
                </a:moveTo>
                <a:lnTo>
                  <a:pt x="11446035" y="2734623"/>
                </a:lnTo>
                <a:lnTo>
                  <a:pt x="11933120" y="2734623"/>
                </a:lnTo>
                <a:lnTo>
                  <a:pt x="11933120" y="268890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00984"/>
                </a:lnTo>
                <a:lnTo>
                  <a:pt x="0" y="330098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22ED3-8684-C41B-4675-BBDC2C8E5B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E6B05-7A34-DD4C-91AD-29F26B6F9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4A137-9DB1-1EF0-305E-7DB76003BEE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04B-5F84-6245-AE72-7A8C5B731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B472-C06F-6BEF-0C0E-65EA59CA7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ADE38-8A0A-0F93-DE98-1E326581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E7A33-CA4E-DAED-6589-1B5DC61A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ACFDC-DFA7-1C09-92B3-D574BA94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6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ABB4-22CD-17FF-907C-C72C3F1B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A82B-AB98-7510-5B1F-000D214C7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B29A9-FB61-93CF-3836-717038D2E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3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EE89-1608-EDAC-C029-E4E550F00E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47AD-6129-B223-8047-C719153A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31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89DB-50DC-20A4-2341-EC5E6AF6F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6305-7761-21B5-BED4-42833BBE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6E8B-F843-EF0E-F259-D3BA3F21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237E1-6846-B0F5-86C9-7BC757AAC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90CB2-96B7-2FE3-2F3A-4A4C704BB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8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FAE750-81B0-7670-5E30-79B8D8A41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41422EC-A256-9F91-3493-454F0AC9B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4DD219F-9DA9-494E-208D-4279DDB4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63A5-3699-4D6B-B9B3-FD27A0A5167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0F0368C-EDB6-48FC-803B-FA58D1386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F87140-2446-2BC7-701E-4BE09E55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07-A256-4224-A780-ACFBD64EC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3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F0DBE-FBE3-E653-13B1-8A27023E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3429000"/>
            <a:ext cx="4242816" cy="235000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D0971A-C596-F81B-B6DF-4B71CD0427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0616" y="0"/>
            <a:ext cx="6501384" cy="6858000"/>
          </a:xfrm>
          <a:custGeom>
            <a:avLst/>
            <a:gdLst>
              <a:gd name="connsiteX0" fmla="*/ 5755419 w 6501384"/>
              <a:gd name="connsiteY0" fmla="*/ 6245920 h 6858000"/>
              <a:gd name="connsiteX1" fmla="*/ 5755419 w 6501384"/>
              <a:gd name="connsiteY1" fmla="*/ 6291639 h 6858000"/>
              <a:gd name="connsiteX2" fmla="*/ 6242504 w 6501384"/>
              <a:gd name="connsiteY2" fmla="*/ 6291639 h 6858000"/>
              <a:gd name="connsiteX3" fmla="*/ 6242504 w 6501384"/>
              <a:gd name="connsiteY3" fmla="*/ 6245920 h 6858000"/>
              <a:gd name="connsiteX4" fmla="*/ 0 w 6501384"/>
              <a:gd name="connsiteY4" fmla="*/ 0 h 6858000"/>
              <a:gd name="connsiteX5" fmla="*/ 6501384 w 6501384"/>
              <a:gd name="connsiteY5" fmla="*/ 0 h 6858000"/>
              <a:gd name="connsiteX6" fmla="*/ 6501384 w 6501384"/>
              <a:gd name="connsiteY6" fmla="*/ 6858000 h 6858000"/>
              <a:gd name="connsiteX7" fmla="*/ 0 w 650138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384" h="6858000">
                <a:moveTo>
                  <a:pt x="5755419" y="6245920"/>
                </a:moveTo>
                <a:lnTo>
                  <a:pt x="5755419" y="6291639"/>
                </a:lnTo>
                <a:lnTo>
                  <a:pt x="6242504" y="6291639"/>
                </a:lnTo>
                <a:lnTo>
                  <a:pt x="6242504" y="6245920"/>
                </a:lnTo>
                <a:close/>
                <a:moveTo>
                  <a:pt x="0" y="0"/>
                </a:moveTo>
                <a:lnTo>
                  <a:pt x="6501384" y="0"/>
                </a:lnTo>
                <a:lnTo>
                  <a:pt x="65013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50D50-73C7-3F50-52F5-210AF03CEA5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9096C-E86B-C5A9-1F2F-E4FD055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373075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7E7FED9-E80E-C940-F98B-AB755EE20D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20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68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568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30AA8E2-6DF5-EF83-796A-52DC1B42BA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7739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417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41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BD2F4CC-8E51-87CF-F79A-F27C3CEB56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67044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640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86400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F7A8DA1D-6CC4-473F-2C8F-4BF59295E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798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146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146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0CEB3F3-5DF9-EBDA-0049-32F1E30883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26395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6112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519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39474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647C7-955C-FC73-3737-298D139F2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1728216"/>
            <a:ext cx="5074920" cy="379476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99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4663440"/>
            <a:ext cx="4581144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17795E-6A15-8CD3-45F4-FE61964FD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6496" y="1185487"/>
            <a:ext cx="3557016" cy="1453896"/>
          </a:xfrm>
        </p:spPr>
        <p:txBody>
          <a:bodyPr anchor="b">
            <a:no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</a:t>
            </a:r>
          </a:p>
        </p:txBody>
      </p:sp>
    </p:spTree>
    <p:extLst>
      <p:ext uri="{BB962C8B-B14F-4D97-AF65-F5344CB8AC3E}">
        <p14:creationId xmlns:p14="http://schemas.microsoft.com/office/powerpoint/2010/main" val="292516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4032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8192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CFB59-AAC5-2429-8ABD-5C7810D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4032" y="3429000"/>
            <a:ext cx="4242816" cy="2350008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B8C20-6DAD-D765-BC74-189D6F5065A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F308-C3AC-92A2-F532-FF8180F4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7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289864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364A7DC8-84BB-05AA-594A-2BDB071955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824" y="3328416"/>
            <a:ext cx="9957816" cy="40233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090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2272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706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1000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6090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62272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06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E9B473-9612-90C4-92F3-3DAB99570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5086ED-6566-AB9A-70A6-D9D2DB077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587752"/>
            <a:ext cx="10213848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4F3A78-F067-8639-9E61-32AE80986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007608"/>
            <a:ext cx="12192000" cy="850392"/>
          </a:xfrm>
          <a:custGeom>
            <a:avLst/>
            <a:gdLst>
              <a:gd name="connsiteX0" fmla="*/ 11446035 w 12192000"/>
              <a:gd name="connsiteY0" fmla="*/ 238312 h 850392"/>
              <a:gd name="connsiteX1" fmla="*/ 11446035 w 12192000"/>
              <a:gd name="connsiteY1" fmla="*/ 284031 h 850392"/>
              <a:gd name="connsiteX2" fmla="*/ 11933120 w 12192000"/>
              <a:gd name="connsiteY2" fmla="*/ 284031 h 850392"/>
              <a:gd name="connsiteX3" fmla="*/ 11933120 w 12192000"/>
              <a:gd name="connsiteY3" fmla="*/ 238312 h 850392"/>
              <a:gd name="connsiteX4" fmla="*/ 0 w 12192000"/>
              <a:gd name="connsiteY4" fmla="*/ 0 h 850392"/>
              <a:gd name="connsiteX5" fmla="*/ 12192000 w 12192000"/>
              <a:gd name="connsiteY5" fmla="*/ 0 h 850392"/>
              <a:gd name="connsiteX6" fmla="*/ 12192000 w 12192000"/>
              <a:gd name="connsiteY6" fmla="*/ 850392 h 850392"/>
              <a:gd name="connsiteX7" fmla="*/ 0 w 12192000"/>
              <a:gd name="connsiteY7" fmla="*/ 850392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850392">
                <a:moveTo>
                  <a:pt x="11446035" y="238312"/>
                </a:moveTo>
                <a:lnTo>
                  <a:pt x="11446035" y="284031"/>
                </a:lnTo>
                <a:lnTo>
                  <a:pt x="11933120" y="284031"/>
                </a:lnTo>
                <a:lnTo>
                  <a:pt x="11933120" y="2383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50392"/>
                </a:lnTo>
                <a:lnTo>
                  <a:pt x="0" y="8503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9871F-9716-E693-46E0-C82668C23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76547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AA57-B313-9EB7-BDE7-E6B64F9104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0B8C45-3813-10BB-8CEE-B97E114209B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A7FA-4022-3FA2-0E0E-0972860B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087368"/>
            <a:ext cx="12192000" cy="2770632"/>
          </a:xfrm>
          <a:custGeom>
            <a:avLst/>
            <a:gdLst>
              <a:gd name="connsiteX0" fmla="*/ 11446035 w 12192000"/>
              <a:gd name="connsiteY0" fmla="*/ 2158552 h 2770632"/>
              <a:gd name="connsiteX1" fmla="*/ 11446035 w 12192000"/>
              <a:gd name="connsiteY1" fmla="*/ 2204271 h 2770632"/>
              <a:gd name="connsiteX2" fmla="*/ 11933120 w 12192000"/>
              <a:gd name="connsiteY2" fmla="*/ 2204271 h 2770632"/>
              <a:gd name="connsiteX3" fmla="*/ 11933120 w 12192000"/>
              <a:gd name="connsiteY3" fmla="*/ 2158552 h 2770632"/>
              <a:gd name="connsiteX4" fmla="*/ 0 w 12192000"/>
              <a:gd name="connsiteY4" fmla="*/ 0 h 2770632"/>
              <a:gd name="connsiteX5" fmla="*/ 12192000 w 12192000"/>
              <a:gd name="connsiteY5" fmla="*/ 0 h 2770632"/>
              <a:gd name="connsiteX6" fmla="*/ 12192000 w 12192000"/>
              <a:gd name="connsiteY6" fmla="*/ 2770632 h 2770632"/>
              <a:gd name="connsiteX7" fmla="*/ 0 w 12192000"/>
              <a:gd name="connsiteY7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0632">
                <a:moveTo>
                  <a:pt x="11446035" y="2158552"/>
                </a:moveTo>
                <a:lnTo>
                  <a:pt x="11446035" y="2204271"/>
                </a:lnTo>
                <a:lnTo>
                  <a:pt x="11933120" y="2204271"/>
                </a:lnTo>
                <a:lnTo>
                  <a:pt x="11933120" y="215855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70632"/>
                </a:lnTo>
                <a:lnTo>
                  <a:pt x="0" y="2770632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0577E-706F-A37B-4229-35D618DD2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34838A-8B00-6F97-4B88-92382B126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2329-445D-026F-2751-7C7CC24FF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608" y="1005840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BFF6-ADF4-B12B-F366-E1E7F245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7608" y="1552792"/>
            <a:ext cx="4160520" cy="1576160"/>
          </a:xfrm>
        </p:spPr>
        <p:txBody>
          <a:bodyPr/>
          <a:lstStyle>
            <a:lvl1pPr marL="283464"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75745-3C47-7E04-1FD8-EC04C993F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3438144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07129-582E-5D7F-246C-5ABE714D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7608" y="3985096"/>
            <a:ext cx="4160520" cy="1576160"/>
          </a:xfrm>
        </p:spPr>
        <p:txBody>
          <a:bodyPr/>
          <a:lstStyle>
            <a:lvl1pPr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8AC046-3CF2-802F-750B-B70D9B89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B26AA9-8344-BF2E-82C8-AF9EDF269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8DCFC-BBE6-A0EE-9253-E7AC8A49A023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3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B6D48-D20C-54AA-94F1-D8E93328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663A-C2C8-12B2-AE7C-318452D5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6FC8-F25A-C087-965F-C86D7A663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C1D-3B9C-EFD1-A014-1F648ADD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7704" y="6181344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900" b="1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76A5B-B081-E990-1FB5-4AE9CF7924C4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rgbClr val="1C4C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51" r:id="rId4"/>
    <p:sldLayoutId id="2147483661" r:id="rId5"/>
    <p:sldLayoutId id="2147483667" r:id="rId6"/>
    <p:sldLayoutId id="2147483666" r:id="rId7"/>
    <p:sldLayoutId id="2147483668" r:id="rId8"/>
    <p:sldLayoutId id="2147483653" r:id="rId9"/>
    <p:sldLayoutId id="2147483650" r:id="rId10"/>
    <p:sldLayoutId id="2147483662" r:id="rId11"/>
    <p:sldLayoutId id="2147483663" r:id="rId12"/>
    <p:sldLayoutId id="2147483664" r:id="rId13"/>
    <p:sldLayoutId id="2147483652" r:id="rId14"/>
    <p:sldLayoutId id="2147483654" r:id="rId15"/>
    <p:sldLayoutId id="2147483655" r:id="rId16"/>
    <p:sldLayoutId id="2147483656" r:id="rId17"/>
    <p:sldLayoutId id="2147483669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9536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2144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44752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hyperlink" Target="http://www.telemetry.h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www.telemetry.h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hyperlink" Target="http://www.telemetry.h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://www.telemetry.hu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.bin"/><Relationship Id="rId4" Type="http://schemas.openxmlformats.org/officeDocument/2006/relationships/hyperlink" Target="http://www.telemetry.h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hyperlink" Target="http://www.telemetry.hu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://www.telemetry.h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://www.telemetry.hu/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.jpg"/><Relationship Id="rId2" Type="http://schemas.openxmlformats.org/officeDocument/2006/relationships/hyperlink" Target="mailto:info@telemetry.hu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hyperlink" Target="http://www.telemetry.hu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metry.hu/" TargetMode="External"/><Relationship Id="rId2" Type="http://schemas.openxmlformats.org/officeDocument/2006/relationships/hyperlink" Target="mailto:info@telemetry.hu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elemetry.hu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hyperlink" Target="http://www.telemetry.hu/" TargetMode="External"/><Relationship Id="rId10" Type="http://schemas.openxmlformats.org/officeDocument/2006/relationships/image" Target="../media/image13.png"/><Relationship Id="rId4" Type="http://schemas.openxmlformats.org/officeDocument/2006/relationships/hyperlink" Target="mailto:info@telemetry.hu" TargetMode="Externa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mailto:info@telemetry.hu" TargetMode="External"/><Relationship Id="rId7" Type="http://schemas.openxmlformats.org/officeDocument/2006/relationships/image" Target="../media/image1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hyperlink" Target="http://www.telemetry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19.jpg"/><Relationship Id="rId4" Type="http://schemas.openxmlformats.org/officeDocument/2006/relationships/hyperlink" Target="http://www.telemetry.h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g"/><Relationship Id="rId5" Type="http://schemas.openxmlformats.org/officeDocument/2006/relationships/image" Target="../media/image19.jpg"/><Relationship Id="rId4" Type="http://schemas.openxmlformats.org/officeDocument/2006/relationships/hyperlink" Target="http://www.telemetry.h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4C4AE0A3-4F59-6886-38BE-9CE9A377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845470"/>
            <a:ext cx="7371566" cy="47953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AEB2A6-C71F-0538-4083-5C97297C2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7659" y="751919"/>
            <a:ext cx="7058962" cy="2438399"/>
          </a:xfrm>
        </p:spPr>
        <p:txBody>
          <a:bodyPr/>
          <a:lstStyle/>
          <a:p>
            <a:pPr algn="r"/>
            <a:r>
              <a:rPr lang="hu-HU" sz="4000" dirty="0">
                <a:solidFill>
                  <a:schemeClr val="tx1"/>
                </a:solidFill>
              </a:rPr>
              <a:t>INNOVATIVE RADIO TELEMETRY SOLUTIONS FOR TRACKING </a:t>
            </a:r>
            <a:br>
              <a:rPr lang="hu-HU" sz="4000" dirty="0">
                <a:solidFill>
                  <a:schemeClr val="tx1"/>
                </a:solidFill>
              </a:rPr>
            </a:br>
            <a:r>
              <a:rPr lang="hu-HU" sz="4000" dirty="0">
                <a:solidFill>
                  <a:schemeClr val="tx1"/>
                </a:solidFill>
              </a:rPr>
              <a:t>ASIAN HORNETS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0069-490F-6B34-EAD3-1DEC642BF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31005" y="4405685"/>
            <a:ext cx="6254496" cy="1556005"/>
          </a:xfrm>
        </p:spPr>
        <p:txBody>
          <a:bodyPr/>
          <a:lstStyle/>
          <a:p>
            <a:pPr algn="r"/>
            <a:r>
              <a:rPr lang="hu-HU" b="1" dirty="0">
                <a:solidFill>
                  <a:srgbClr val="E0AA01"/>
                </a:solidFill>
              </a:rPr>
              <a:t>Richárd Wohlfart </a:t>
            </a:r>
            <a:r>
              <a:rPr lang="hu-HU" b="1" dirty="0" err="1">
                <a:solidFill>
                  <a:srgbClr val="E0AA01"/>
                </a:solidFill>
              </a:rPr>
              <a:t>Jr</a:t>
            </a:r>
            <a:r>
              <a:rPr lang="hu-HU" b="1" dirty="0">
                <a:solidFill>
                  <a:srgbClr val="E0AA01"/>
                </a:solidFill>
              </a:rPr>
              <a:t>.</a:t>
            </a:r>
          </a:p>
          <a:p>
            <a:pPr algn="r"/>
            <a:r>
              <a:rPr lang="hu-HU" b="1" dirty="0">
                <a:solidFill>
                  <a:srgbClr val="E0AA01"/>
                </a:solidFill>
              </a:rPr>
              <a:t>Richárd Wohlfart</a:t>
            </a:r>
          </a:p>
          <a:p>
            <a:pPr algn="r"/>
            <a:r>
              <a:rPr lang="hu-HU" b="1" dirty="0">
                <a:solidFill>
                  <a:srgbClr val="E0AA01"/>
                </a:solidFill>
              </a:rPr>
              <a:t>Ákos Miklós </a:t>
            </a:r>
            <a:r>
              <a:rPr lang="hu-HU" b="1" dirty="0" err="1">
                <a:solidFill>
                  <a:srgbClr val="E0AA01"/>
                </a:solidFill>
              </a:rPr>
              <a:t>Phd</a:t>
            </a:r>
            <a:r>
              <a:rPr lang="hu-HU" b="1" dirty="0">
                <a:solidFill>
                  <a:srgbClr val="E0AA01"/>
                </a:solidFill>
              </a:rPr>
              <a:t>.</a:t>
            </a:r>
          </a:p>
          <a:p>
            <a:pPr algn="r"/>
            <a:endParaRPr lang="hu-HU" b="1" dirty="0">
              <a:solidFill>
                <a:srgbClr val="E0AA01"/>
              </a:solidFill>
            </a:endParaRPr>
          </a:p>
          <a:p>
            <a:pPr algn="r"/>
            <a:endParaRPr lang="en-US" b="1" dirty="0">
              <a:solidFill>
                <a:srgbClr val="E0AA01"/>
              </a:solidFill>
            </a:endParaRPr>
          </a:p>
          <a:p>
            <a:pPr algn="r"/>
            <a:endParaRPr lang="en-US" b="1" dirty="0">
              <a:solidFill>
                <a:srgbClr val="E0AA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90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3579-DBC6-DE94-C576-1C054B03C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2EFBA218-18AB-DFC0-0E8A-F25152B1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34" r="47622"/>
          <a:stretch/>
        </p:blipFill>
        <p:spPr>
          <a:xfrm>
            <a:off x="3497579" y="1796120"/>
            <a:ext cx="8610601" cy="3265760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11EF5D0B-54A6-00CA-8756-938501364B84}"/>
              </a:ext>
            </a:extLst>
          </p:cNvPr>
          <p:cNvSpPr/>
          <p:nvPr/>
        </p:nvSpPr>
        <p:spPr>
          <a:xfrm>
            <a:off x="3497579" y="1796120"/>
            <a:ext cx="2446020" cy="2311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DEBB893-F5FE-C5ED-78B4-21B577D19A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77" r="84162"/>
          <a:stretch/>
        </p:blipFill>
        <p:spPr>
          <a:xfrm>
            <a:off x="83820" y="1796120"/>
            <a:ext cx="3413758" cy="326576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57FC4EB-2234-ACC0-053B-0DBA69ECD7AF}"/>
              </a:ext>
            </a:extLst>
          </p:cNvPr>
          <p:cNvSpPr/>
          <p:nvPr/>
        </p:nvSpPr>
        <p:spPr>
          <a:xfrm>
            <a:off x="5943598" y="1796120"/>
            <a:ext cx="1375411" cy="2311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52FF03D-CC40-7B85-EA41-F7794105549B}"/>
              </a:ext>
            </a:extLst>
          </p:cNvPr>
          <p:cNvSpPr/>
          <p:nvPr/>
        </p:nvSpPr>
        <p:spPr>
          <a:xfrm>
            <a:off x="7319010" y="1796120"/>
            <a:ext cx="3147060" cy="2311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5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59F14-E0FB-5A8D-6979-F44204554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E7C6CA5B-18D0-3A5E-962E-276C43C438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189" y="946852"/>
            <a:ext cx="12047620" cy="49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60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2C9E2-E349-8EED-4BDD-C9BA82608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2785C008-77DD-6FD2-307D-D489DD75E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291" r="304"/>
          <a:stretch/>
        </p:blipFill>
        <p:spPr>
          <a:xfrm>
            <a:off x="1426210" y="2048851"/>
            <a:ext cx="10472421" cy="2760297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D6FB255A-7409-F933-9A9A-4D787B54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76" r="84162"/>
          <a:stretch/>
        </p:blipFill>
        <p:spPr>
          <a:xfrm>
            <a:off x="262889" y="2048851"/>
            <a:ext cx="1162528" cy="27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85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71FF3-AB27-186B-DFFD-2006A742F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FEF5F3CE-EF1E-F901-42E8-11885D54F3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3" name="Kép 12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C81B78FA-6E10-6A16-23B1-F7952A8D64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9308317-23D6-D04D-E83B-386663A57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D0EE4144-33D7-1F73-D7DC-84F684AAEB92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DE88356C-D733-8A11-27DD-A0ACD84CF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116" y="299839"/>
            <a:ext cx="5082472" cy="6050161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7C15B00F-3B54-2BAB-C0E8-BC48F472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72" y="348266"/>
            <a:ext cx="5082472" cy="1572768"/>
          </a:xfrm>
        </p:spPr>
        <p:txBody>
          <a:bodyPr anchor="t"/>
          <a:lstStyle/>
          <a:p>
            <a:r>
              <a:rPr lang="hu-HU" dirty="0" err="1"/>
              <a:t>Range</a:t>
            </a:r>
            <a:r>
              <a:rPr lang="hu-HU" dirty="0"/>
              <a:t> Test</a:t>
            </a:r>
            <a:endParaRPr lang="en-US" dirty="0"/>
          </a:p>
        </p:txBody>
      </p:sp>
      <p:sp>
        <p:nvSpPr>
          <p:cNvPr id="21" name="Szöveg helye 4">
            <a:extLst>
              <a:ext uri="{FF2B5EF4-FFF2-40B4-BE49-F238E27FC236}">
                <a16:creationId xmlns:a16="http://schemas.microsoft.com/office/drawing/2014/main" id="{A7B08C66-F6F3-AA05-356F-E938DA068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09" y="1921034"/>
            <a:ext cx="5262372" cy="374604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What</a:t>
            </a:r>
            <a:r>
              <a:rPr lang="hu-HU" sz="2400" b="1" dirty="0"/>
              <a:t> is </a:t>
            </a:r>
            <a:r>
              <a:rPr lang="hu-HU" sz="2400" b="1" dirty="0" err="1"/>
              <a:t>the</a:t>
            </a:r>
            <a:r>
              <a:rPr lang="hu-HU" sz="2400" b="1" dirty="0"/>
              <a:t> maximum </a:t>
            </a:r>
            <a:r>
              <a:rPr lang="hu-HU" sz="2400" b="1" dirty="0" err="1"/>
              <a:t>range</a:t>
            </a:r>
            <a:r>
              <a:rPr lang="hu-HU" sz="2400" b="1" dirty="0"/>
              <a:t> </a:t>
            </a:r>
            <a:r>
              <a:rPr lang="hu-HU" sz="2400" b="1" dirty="0" err="1"/>
              <a:t>we</a:t>
            </a:r>
            <a:r>
              <a:rPr lang="hu-HU" sz="2400" b="1" dirty="0"/>
              <a:t> </a:t>
            </a:r>
            <a:r>
              <a:rPr lang="hu-HU" sz="2400" b="1" dirty="0" err="1"/>
              <a:t>can</a:t>
            </a:r>
            <a:r>
              <a:rPr lang="hu-HU" sz="2400" b="1" dirty="0"/>
              <a:t> </a:t>
            </a:r>
            <a:r>
              <a:rPr lang="hu-HU" sz="2400" b="1" dirty="0" err="1"/>
              <a:t>achieve</a:t>
            </a:r>
            <a:r>
              <a:rPr lang="hu-HU" sz="2400" b="1" dirty="0"/>
              <a:t>?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decided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test </a:t>
            </a:r>
            <a:r>
              <a:rPr lang="hu-HU" sz="2400" dirty="0" err="1"/>
              <a:t>it</a:t>
            </a:r>
            <a:r>
              <a:rPr lang="hu-HU" sz="2400" dirty="0"/>
              <a:t>!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(</a:t>
            </a:r>
            <a:r>
              <a:rPr lang="hu-HU" sz="2400" dirty="0" err="1"/>
              <a:t>Under</a:t>
            </a:r>
            <a:r>
              <a:rPr lang="hu-HU" sz="2400" dirty="0"/>
              <a:t> </a:t>
            </a:r>
            <a:r>
              <a:rPr lang="hu-HU" sz="2400" dirty="0" err="1"/>
              <a:t>good</a:t>
            </a:r>
            <a:r>
              <a:rPr lang="hu-HU" sz="2400" dirty="0"/>
              <a:t> </a:t>
            </a:r>
            <a:r>
              <a:rPr lang="hu-HU" sz="2400" dirty="0" err="1"/>
              <a:t>conditions</a:t>
            </a:r>
            <a:r>
              <a:rPr lang="hu-HU" sz="2400" dirty="0"/>
              <a:t>, </a:t>
            </a:r>
            <a:r>
              <a:rPr lang="hu-HU" sz="2400" dirty="0" err="1"/>
              <a:t>direct</a:t>
            </a:r>
            <a:r>
              <a:rPr lang="hu-HU" sz="2400" dirty="0"/>
              <a:t> line of </a:t>
            </a:r>
            <a:r>
              <a:rPr lang="hu-HU" sz="2400" dirty="0" err="1"/>
              <a:t>sight</a:t>
            </a:r>
            <a:r>
              <a:rPr lang="hu-HU" sz="2400" dirty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374003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CA2B0-5F30-6AF3-FE1D-7DCF8DE93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3B0E41EE-6C9C-DDF2-B1BE-E057E4BA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3" name="Kép 12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2E8923EE-5834-985D-9BE9-341CB2C9D3E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35FBA3F-1820-3132-814E-2C09A3229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804A70CE-9C58-C096-8999-B3A9B58D4E1B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AAB18621-B1CD-50AF-9FF6-2C5DE3770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72" y="348266"/>
            <a:ext cx="5082472" cy="1572768"/>
          </a:xfrm>
        </p:spPr>
        <p:txBody>
          <a:bodyPr anchor="t"/>
          <a:lstStyle/>
          <a:p>
            <a:r>
              <a:rPr lang="hu-HU" dirty="0"/>
              <a:t>Test </a:t>
            </a:r>
            <a:r>
              <a:rPr lang="hu-HU" dirty="0" err="1"/>
              <a:t>Preparations</a:t>
            </a:r>
            <a:endParaRPr lang="en-US" dirty="0"/>
          </a:p>
        </p:txBody>
      </p:sp>
      <p:sp>
        <p:nvSpPr>
          <p:cNvPr id="21" name="Szöveg helye 4">
            <a:extLst>
              <a:ext uri="{FF2B5EF4-FFF2-40B4-BE49-F238E27FC236}">
                <a16:creationId xmlns:a16="http://schemas.microsoft.com/office/drawing/2014/main" id="{E616E3D3-2E60-0A24-C416-B0FDF8AEB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09" y="2189936"/>
            <a:ext cx="5262372" cy="374604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Hanged</a:t>
            </a:r>
            <a:r>
              <a:rPr lang="hu-HU" sz="2400" b="1" dirty="0"/>
              <a:t> </a:t>
            </a:r>
            <a:r>
              <a:rPr lang="hu-HU" sz="2400" b="1" dirty="0" err="1"/>
              <a:t>the</a:t>
            </a:r>
            <a:r>
              <a:rPr lang="hu-HU" sz="2400" b="1" dirty="0"/>
              <a:t> </a:t>
            </a:r>
            <a:r>
              <a:rPr lang="hu-HU" sz="2400" b="1" dirty="0" err="1"/>
              <a:t>transmitter</a:t>
            </a:r>
            <a:r>
              <a:rPr lang="hu-HU" sz="2400" b="1" dirty="0"/>
              <a:t> </a:t>
            </a:r>
            <a:r>
              <a:rPr lang="hu-HU" sz="2400" b="1" dirty="0" err="1"/>
              <a:t>from</a:t>
            </a:r>
            <a:r>
              <a:rPr lang="hu-HU" sz="2400" b="1" dirty="0"/>
              <a:t> a </a:t>
            </a:r>
            <a:r>
              <a:rPr lang="hu-HU" sz="2400" b="1" dirty="0" err="1"/>
              <a:t>lookout</a:t>
            </a:r>
            <a:r>
              <a:rPr lang="hu-HU" sz="2400" b="1" dirty="0"/>
              <a:t> </a:t>
            </a:r>
            <a:r>
              <a:rPr lang="hu-HU" sz="2400" b="1" dirty="0" err="1"/>
              <a:t>tower</a:t>
            </a:r>
            <a:r>
              <a:rPr lang="hu-HU" sz="2400" b="1" dirty="0"/>
              <a:t> (Anna-hegyi kilátó)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/>
              <a:t>The </a:t>
            </a:r>
            <a:r>
              <a:rPr lang="hu-HU" sz="2400" b="1" dirty="0" err="1"/>
              <a:t>transmitter</a:t>
            </a:r>
            <a:r>
              <a:rPr lang="hu-HU" sz="2400" b="1" dirty="0"/>
              <a:t> </a:t>
            </a:r>
            <a:r>
              <a:rPr lang="hu-HU" sz="2400" b="1" dirty="0" err="1"/>
              <a:t>was</a:t>
            </a:r>
            <a:r>
              <a:rPr lang="hu-HU" sz="2400" b="1" dirty="0"/>
              <a:t> </a:t>
            </a:r>
            <a:r>
              <a:rPr lang="hu-HU" sz="2400" b="1" dirty="0" err="1"/>
              <a:t>taped</a:t>
            </a:r>
            <a:r>
              <a:rPr lang="hu-HU" sz="2400" b="1" dirty="0"/>
              <a:t> </a:t>
            </a:r>
            <a:r>
              <a:rPr lang="hu-HU" sz="2400" b="1" dirty="0" err="1"/>
              <a:t>to</a:t>
            </a:r>
            <a:r>
              <a:rPr lang="hu-HU" sz="2400" b="1" dirty="0"/>
              <a:t> a </a:t>
            </a:r>
            <a:r>
              <a:rPr lang="hu-HU" sz="2400" b="1" dirty="0" err="1"/>
              <a:t>rod</a:t>
            </a:r>
            <a:r>
              <a:rPr lang="hu-HU" sz="2400" b="1" dirty="0"/>
              <a:t> </a:t>
            </a:r>
            <a:r>
              <a:rPr lang="hu-HU" sz="2400" b="1" dirty="0" err="1"/>
              <a:t>to</a:t>
            </a:r>
            <a:r>
              <a:rPr lang="hu-HU" sz="2400" b="1" dirty="0"/>
              <a:t> </a:t>
            </a:r>
            <a:r>
              <a:rPr lang="hu-HU" sz="2400" b="1" dirty="0" err="1"/>
              <a:t>reduce</a:t>
            </a:r>
            <a:r>
              <a:rPr lang="hu-HU" sz="2400" b="1" dirty="0"/>
              <a:t> </a:t>
            </a:r>
            <a:r>
              <a:rPr lang="hu-HU" sz="2400" b="1" dirty="0" err="1"/>
              <a:t>sway</a:t>
            </a:r>
            <a:endParaRPr lang="hu-HU" sz="24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3BBFBA3-1DD9-CD59-FE53-DB155D8A58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907"/>
          <a:stretch/>
        </p:blipFill>
        <p:spPr>
          <a:xfrm>
            <a:off x="5995737" y="250572"/>
            <a:ext cx="5213669" cy="303729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13D58B3-0421-4D62-FEBA-5087EC334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737" y="3541360"/>
            <a:ext cx="5208618" cy="3037296"/>
          </a:xfrm>
          <a:prstGeom prst="rect">
            <a:avLst/>
          </a:prstGeom>
        </p:spPr>
      </p:pic>
      <p:sp>
        <p:nvSpPr>
          <p:cNvPr id="10" name="Ellipszis 9">
            <a:extLst>
              <a:ext uri="{FF2B5EF4-FFF2-40B4-BE49-F238E27FC236}">
                <a16:creationId xmlns:a16="http://schemas.microsoft.com/office/drawing/2014/main" id="{D5608ECD-208B-6CA7-4C0A-A1760B57EFBB}"/>
              </a:ext>
            </a:extLst>
          </p:cNvPr>
          <p:cNvSpPr/>
          <p:nvPr/>
        </p:nvSpPr>
        <p:spPr>
          <a:xfrm>
            <a:off x="8723271" y="1495920"/>
            <a:ext cx="473668" cy="3322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2B32E944-D757-AC80-AD6B-851CE76E9C42}"/>
              </a:ext>
            </a:extLst>
          </p:cNvPr>
          <p:cNvSpPr/>
          <p:nvPr/>
        </p:nvSpPr>
        <p:spPr>
          <a:xfrm>
            <a:off x="8002444" y="4784921"/>
            <a:ext cx="1158240" cy="807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DCB73098-528C-C149-5000-B5ECF1B35131}"/>
              </a:ext>
            </a:extLst>
          </p:cNvPr>
          <p:cNvCxnSpPr>
            <a:stCxn id="11" idx="0"/>
            <a:endCxn id="10" idx="4"/>
          </p:cNvCxnSpPr>
          <p:nvPr/>
        </p:nvCxnSpPr>
        <p:spPr>
          <a:xfrm flipV="1">
            <a:off x="8581564" y="1828204"/>
            <a:ext cx="378541" cy="2956717"/>
          </a:xfrm>
          <a:prstGeom prst="straightConnector1">
            <a:avLst/>
          </a:prstGeom>
          <a:ln w="12700">
            <a:solidFill>
              <a:srgbClr val="FF000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729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8BB7-7F95-ED62-4E3A-DF103E5EC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CFC63520-CBFA-ADA6-555B-E693E1702A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3" name="Kép 12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6FACC8FE-B59C-F45A-0315-6B2782F0A7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6E6640-0039-7F24-1295-853AE446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66D7C2DA-BDBA-90F8-748C-5E31D7791867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E9D7909C-44CA-C1DC-65F3-4F3014CD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72" y="348266"/>
            <a:ext cx="5082472" cy="1572768"/>
          </a:xfrm>
        </p:spPr>
        <p:txBody>
          <a:bodyPr anchor="t"/>
          <a:lstStyle/>
          <a:p>
            <a:r>
              <a:rPr lang="hu-HU" dirty="0" err="1"/>
              <a:t>Initial</a:t>
            </a:r>
            <a:r>
              <a:rPr lang="hu-HU" dirty="0"/>
              <a:t> </a:t>
            </a:r>
            <a:r>
              <a:rPr lang="hu-HU" dirty="0" err="1"/>
              <a:t>tests</a:t>
            </a:r>
            <a:endParaRPr lang="en-US" dirty="0"/>
          </a:p>
        </p:txBody>
      </p:sp>
      <p:sp>
        <p:nvSpPr>
          <p:cNvPr id="21" name="Szöveg helye 4">
            <a:extLst>
              <a:ext uri="{FF2B5EF4-FFF2-40B4-BE49-F238E27FC236}">
                <a16:creationId xmlns:a16="http://schemas.microsoft.com/office/drawing/2014/main" id="{285CAD8A-EB34-2B94-413A-EA6296EDB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09" y="2045987"/>
            <a:ext cx="5082472" cy="374604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Under</a:t>
            </a:r>
            <a:r>
              <a:rPr lang="hu-HU" sz="2400" b="1" dirty="0"/>
              <a:t> </a:t>
            </a:r>
            <a:r>
              <a:rPr lang="hu-HU" sz="2400" b="1" dirty="0" err="1"/>
              <a:t>the</a:t>
            </a:r>
            <a:r>
              <a:rPr lang="hu-HU" sz="2400" b="1" dirty="0"/>
              <a:t> </a:t>
            </a:r>
            <a:r>
              <a:rPr lang="hu-HU" sz="2400" b="1" dirty="0" err="1"/>
              <a:t>tower</a:t>
            </a:r>
            <a:r>
              <a:rPr lang="hu-HU" sz="2400" b="1" dirty="0"/>
              <a:t>, </a:t>
            </a:r>
            <a:r>
              <a:rPr lang="hu-HU" sz="2400" b="1" dirty="0" err="1"/>
              <a:t>it</a:t>
            </a:r>
            <a:r>
              <a:rPr lang="hu-HU" sz="2400" b="1" dirty="0"/>
              <a:t> </a:t>
            </a:r>
            <a:r>
              <a:rPr lang="hu-HU" sz="2400" b="1" dirty="0" err="1"/>
              <a:t>worked</a:t>
            </a:r>
            <a:r>
              <a:rPr lang="hu-HU" sz="2400" b="1" dirty="0"/>
              <a:t> </a:t>
            </a:r>
            <a:r>
              <a:rPr lang="hu-HU" sz="2400" b="1" dirty="0" err="1"/>
              <a:t>even</a:t>
            </a:r>
            <a:r>
              <a:rPr lang="hu-HU" sz="2400" b="1" dirty="0"/>
              <a:t> </a:t>
            </a:r>
            <a:r>
              <a:rPr lang="hu-HU" sz="2400" b="1" dirty="0" err="1"/>
              <a:t>without</a:t>
            </a:r>
            <a:r>
              <a:rPr lang="hu-HU" sz="2400" b="1" dirty="0"/>
              <a:t> an antenna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(</a:t>
            </a:r>
            <a:r>
              <a:rPr lang="hu-HU" sz="2400" dirty="0" err="1"/>
              <a:t>Recorded</a:t>
            </a:r>
            <a:r>
              <a:rPr lang="hu-HU" sz="2400" dirty="0"/>
              <a:t> </a:t>
            </a:r>
            <a:r>
              <a:rPr lang="hu-HU" sz="2400" dirty="0" err="1"/>
              <a:t>signals</a:t>
            </a:r>
            <a:r>
              <a:rPr lang="hu-HU" sz="2400" dirty="0"/>
              <a:t> </a:t>
            </a:r>
            <a:r>
              <a:rPr lang="hu-HU" sz="2400" dirty="0" err="1"/>
              <a:t>shown</a:t>
            </a:r>
            <a:r>
              <a:rPr lang="hu-HU" sz="2400" dirty="0"/>
              <a:t> </a:t>
            </a:r>
            <a:r>
              <a:rPr lang="hu-HU" sz="2400" dirty="0" err="1"/>
              <a:t>below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picture</a:t>
            </a:r>
            <a:r>
              <a:rPr lang="hu-HU" sz="2400" dirty="0"/>
              <a:t>,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dirty="0" err="1"/>
              <a:t>red</a:t>
            </a:r>
            <a:r>
              <a:rPr lang="hu-HU" sz="2400" dirty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used</a:t>
            </a:r>
            <a:r>
              <a:rPr lang="hu-HU" sz="2400" dirty="0"/>
              <a:t> a </a:t>
            </a:r>
            <a:r>
              <a:rPr lang="hu-HU" sz="2400" dirty="0" err="1"/>
              <a:t>radio</a:t>
            </a:r>
            <a:r>
              <a:rPr lang="hu-HU" sz="2400" dirty="0"/>
              <a:t> </a:t>
            </a:r>
            <a:r>
              <a:rPr lang="hu-HU" sz="2400" dirty="0" err="1"/>
              <a:t>scanner</a:t>
            </a:r>
            <a:r>
              <a:rPr lang="hu-HU" sz="2400" dirty="0"/>
              <a:t>, </a:t>
            </a:r>
            <a:r>
              <a:rPr lang="hu-HU" sz="2400" dirty="0" err="1"/>
              <a:t>with</a:t>
            </a:r>
            <a:r>
              <a:rPr lang="hu-HU" sz="2400" dirty="0"/>
              <a:t> </a:t>
            </a:r>
            <a:r>
              <a:rPr lang="hu-HU" sz="2400" b="1" dirty="0" err="1"/>
              <a:t>custom</a:t>
            </a:r>
            <a:r>
              <a:rPr lang="hu-HU" sz="2400" b="1" dirty="0"/>
              <a:t> </a:t>
            </a:r>
            <a:r>
              <a:rPr lang="hu-HU" sz="2400" b="1" dirty="0" err="1"/>
              <a:t>preamplifier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54ED9D0A-E306-C5BD-0F73-91BB66EB6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177" y="476806"/>
            <a:ext cx="5579310" cy="3138362"/>
          </a:xfrm>
          <a:prstGeom prst="rect">
            <a:avLst/>
          </a:prstGeom>
        </p:spPr>
      </p:pic>
      <p:pic>
        <p:nvPicPr>
          <p:cNvPr id="2" name="Kép 1" descr="A képen kültéri, személy, talaj, ember látható&#10;&#10;Automatikusan generált leírás">
            <a:extLst>
              <a:ext uri="{FF2B5EF4-FFF2-40B4-BE49-F238E27FC236}">
                <a16:creationId xmlns:a16="http://schemas.microsoft.com/office/drawing/2014/main" id="{FBAA9730-8CB9-E241-E27F-D2B714D1D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726" y="3788577"/>
            <a:ext cx="4416212" cy="280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2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E6F6C-256F-C2EA-FD6F-8F355EF29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3B0D9336-86F1-CF92-D3DB-E3E57DAE8F2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3" name="Kép 12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BC447E65-81AA-3345-6212-FF8BBB80FF8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2D11A59-4ED6-1E5E-654F-D4D42566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991FC9C3-6B20-3E13-8F91-7534446DF038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82B7A45F-BB6C-AEDA-A645-6D5B40574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72" y="348266"/>
            <a:ext cx="5082472" cy="1572768"/>
          </a:xfrm>
        </p:spPr>
        <p:txBody>
          <a:bodyPr anchor="t"/>
          <a:lstStyle/>
          <a:p>
            <a:r>
              <a:rPr lang="hu-HU" dirty="0" err="1"/>
              <a:t>Going</a:t>
            </a:r>
            <a:r>
              <a:rPr lang="hu-HU" dirty="0"/>
              <a:t> </a:t>
            </a:r>
            <a:r>
              <a:rPr lang="hu-HU" dirty="0" err="1"/>
              <a:t>Further</a:t>
            </a:r>
            <a:r>
              <a:rPr lang="hu-HU" dirty="0"/>
              <a:t>…</a:t>
            </a:r>
            <a:endParaRPr lang="en-US" dirty="0"/>
          </a:p>
        </p:txBody>
      </p:sp>
      <p:sp>
        <p:nvSpPr>
          <p:cNvPr id="21" name="Szöveg helye 4">
            <a:extLst>
              <a:ext uri="{FF2B5EF4-FFF2-40B4-BE49-F238E27FC236}">
                <a16:creationId xmlns:a16="http://schemas.microsoft.com/office/drawing/2014/main" id="{EA0EF37D-1239-EFEC-7C36-BE9769D23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09" y="2382652"/>
            <a:ext cx="4500371" cy="319436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Started</a:t>
            </a:r>
            <a:r>
              <a:rPr lang="hu-HU" sz="2400" b="1" dirty="0"/>
              <a:t> </a:t>
            </a:r>
            <a:r>
              <a:rPr lang="hu-HU" sz="2400" b="1" dirty="0" err="1"/>
              <a:t>from</a:t>
            </a:r>
            <a:r>
              <a:rPr lang="hu-HU" sz="2400" b="1" dirty="0"/>
              <a:t> 1 km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Quickly</a:t>
            </a:r>
            <a:r>
              <a:rPr lang="hu-HU" sz="2400" b="1" dirty="0"/>
              <a:t> </a:t>
            </a:r>
            <a:r>
              <a:rPr lang="hu-HU" sz="2400" b="1" dirty="0" err="1"/>
              <a:t>moved</a:t>
            </a:r>
            <a:r>
              <a:rPr lang="hu-HU" sz="2400" b="1" dirty="0"/>
              <a:t> </a:t>
            </a:r>
            <a:r>
              <a:rPr lang="hu-HU" sz="2400" b="1" dirty="0" err="1"/>
              <a:t>to</a:t>
            </a:r>
            <a:r>
              <a:rPr lang="hu-HU" sz="2400" b="1" dirty="0"/>
              <a:t> 10 km, </a:t>
            </a:r>
            <a:r>
              <a:rPr lang="hu-HU" sz="2400" b="1" dirty="0" err="1"/>
              <a:t>then</a:t>
            </a:r>
            <a:r>
              <a:rPr lang="hu-HU" sz="2400" b="1" dirty="0"/>
              <a:t> 20 km…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Signal</a:t>
            </a:r>
            <a:r>
              <a:rPr lang="hu-HU" sz="2400" b="1" dirty="0"/>
              <a:t> </a:t>
            </a:r>
            <a:r>
              <a:rPr lang="hu-HU" sz="2400" b="1" dirty="0" err="1"/>
              <a:t>was</a:t>
            </a:r>
            <a:r>
              <a:rPr lang="hu-HU" sz="2400" b="1" dirty="0"/>
              <a:t> </a:t>
            </a:r>
            <a:r>
              <a:rPr lang="hu-HU" sz="2400" b="1" dirty="0" err="1"/>
              <a:t>still</a:t>
            </a:r>
            <a:r>
              <a:rPr lang="hu-HU" sz="2400" b="1" dirty="0"/>
              <a:t> </a:t>
            </a:r>
            <a:r>
              <a:rPr lang="hu-HU" sz="2400" b="1" dirty="0" err="1"/>
              <a:t>strong</a:t>
            </a:r>
            <a:r>
              <a:rPr lang="hu-HU" sz="2400" b="1" dirty="0"/>
              <a:t> and </a:t>
            </a:r>
            <a:r>
              <a:rPr lang="hu-HU" sz="2400" b="1" dirty="0" err="1"/>
              <a:t>clear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BB858518-91FF-67EA-8E6B-BAB065606A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2" t="11989"/>
          <a:stretch/>
        </p:blipFill>
        <p:spPr>
          <a:xfrm>
            <a:off x="5451280" y="264976"/>
            <a:ext cx="5896423" cy="294132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ACB652A9-4513-2AF8-F437-D05CB7C25A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71" t="8900"/>
          <a:stretch/>
        </p:blipFill>
        <p:spPr>
          <a:xfrm>
            <a:off x="5451280" y="3206296"/>
            <a:ext cx="5896423" cy="306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82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E8B3-2157-A25B-4920-C5E34739B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50AB46E4-9F48-1178-5D32-224044EA90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3" name="Kép 12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6690D54B-391A-6EF1-2097-6E6CAB820B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ECBA3D3-B9B5-9F72-7D95-A30C6E7B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2C54D072-3485-6BBA-57F5-A9AFE97F96B9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EB3A6F6A-8B30-FF40-BCC7-1F5DA5A5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72" y="348266"/>
            <a:ext cx="5082472" cy="1572768"/>
          </a:xfrm>
        </p:spPr>
        <p:txBody>
          <a:bodyPr anchor="t"/>
          <a:lstStyle/>
          <a:p>
            <a:r>
              <a:rPr lang="hu-HU" dirty="0"/>
              <a:t>30 km </a:t>
            </a:r>
            <a:r>
              <a:rPr lang="hu-HU" dirty="0" err="1"/>
              <a:t>Range</a:t>
            </a:r>
            <a:r>
              <a:rPr lang="hu-HU" dirty="0"/>
              <a:t> Test</a:t>
            </a:r>
            <a:endParaRPr lang="en-US" dirty="0"/>
          </a:p>
        </p:txBody>
      </p:sp>
      <p:sp>
        <p:nvSpPr>
          <p:cNvPr id="21" name="Szöveg helye 4">
            <a:extLst>
              <a:ext uri="{FF2B5EF4-FFF2-40B4-BE49-F238E27FC236}">
                <a16:creationId xmlns:a16="http://schemas.microsoft.com/office/drawing/2014/main" id="{5B480209-A23B-7ADD-35B1-D26A11FF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09" y="2183301"/>
            <a:ext cx="4824353" cy="374604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Final</a:t>
            </a:r>
            <a:r>
              <a:rPr lang="hu-HU" sz="2400" b="1" dirty="0"/>
              <a:t> test </a:t>
            </a:r>
            <a:r>
              <a:rPr lang="hu-HU" sz="2400" b="1" dirty="0" err="1"/>
              <a:t>was</a:t>
            </a:r>
            <a:r>
              <a:rPr lang="hu-HU" sz="2400" b="1" dirty="0"/>
              <a:t> </a:t>
            </a:r>
            <a:r>
              <a:rPr lang="hu-HU" sz="2400" b="1" dirty="0" err="1"/>
              <a:t>at</a:t>
            </a:r>
            <a:r>
              <a:rPr lang="hu-HU" sz="2400" b="1" dirty="0"/>
              <a:t> 30 km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 err="1"/>
              <a:t>Signal</a:t>
            </a:r>
            <a:r>
              <a:rPr lang="hu-HU" sz="2400" dirty="0"/>
              <a:t> </a:t>
            </a:r>
            <a:r>
              <a:rPr lang="hu-HU" sz="2400" dirty="0" err="1"/>
              <a:t>was</a:t>
            </a:r>
            <a:r>
              <a:rPr lang="hu-HU" sz="2400" dirty="0"/>
              <a:t> </a:t>
            </a:r>
            <a:r>
              <a:rPr lang="hu-HU" sz="2400" dirty="0" err="1"/>
              <a:t>getting</a:t>
            </a:r>
            <a:r>
              <a:rPr lang="hu-HU" sz="2400" dirty="0"/>
              <a:t> </a:t>
            </a:r>
            <a:r>
              <a:rPr lang="hu-HU" sz="2400" dirty="0" err="1"/>
              <a:t>weaker</a:t>
            </a:r>
            <a:r>
              <a:rPr lang="hu-HU" sz="2400" dirty="0"/>
              <a:t>, </a:t>
            </a:r>
            <a:r>
              <a:rPr lang="hu-HU" sz="2400" dirty="0" err="1"/>
              <a:t>still</a:t>
            </a:r>
            <a:r>
              <a:rPr lang="hu-HU" sz="2400" dirty="0"/>
              <a:t> </a:t>
            </a:r>
            <a:r>
              <a:rPr lang="hu-HU" sz="2400" dirty="0" err="1"/>
              <a:t>detectable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 err="1"/>
              <a:t>Could</a:t>
            </a:r>
            <a:r>
              <a:rPr lang="hu-HU" sz="2400" dirty="0"/>
              <a:t> </a:t>
            </a:r>
            <a:r>
              <a:rPr lang="hu-HU" sz="2400" dirty="0" err="1"/>
              <a:t>have</a:t>
            </a:r>
            <a:r>
              <a:rPr lang="hu-HU" sz="2400" dirty="0"/>
              <a:t> </a:t>
            </a:r>
            <a:r>
              <a:rPr lang="hu-HU" sz="2400" dirty="0" err="1"/>
              <a:t>travelled</a:t>
            </a:r>
            <a:r>
              <a:rPr lang="hu-HU" sz="2400" dirty="0"/>
              <a:t> </a:t>
            </a:r>
            <a:r>
              <a:rPr lang="hu-HU" sz="2400" dirty="0" err="1"/>
              <a:t>further</a:t>
            </a:r>
            <a:r>
              <a:rPr lang="hu-HU" sz="2400" dirty="0"/>
              <a:t>…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graphicFrame>
        <p:nvGraphicFramePr>
          <p:cNvPr id="4" name="Objektum 3">
            <a:extLst>
              <a:ext uri="{FF2B5EF4-FFF2-40B4-BE49-F238E27FC236}">
                <a16:creationId xmlns:a16="http://schemas.microsoft.com/office/drawing/2014/main" id="{3D789F64-786D-8E31-86C9-B9EAE9185B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359727"/>
              </p:ext>
            </p:extLst>
          </p:nvPr>
        </p:nvGraphicFramePr>
        <p:xfrm>
          <a:off x="5193162" y="1488018"/>
          <a:ext cx="6825102" cy="3828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34005418" imgH="17201896" progId="Photoshop.Image.17">
                  <p:embed/>
                </p:oleObj>
              </mc:Choice>
              <mc:Fallback>
                <p:oleObj name="Image" r:id="rId5" imgW="34005418" imgH="17201896" progId="Photoshop.Image.17">
                  <p:embed/>
                  <p:pic>
                    <p:nvPicPr>
                      <p:cNvPr id="4" name="Objektum 3">
                        <a:extLst>
                          <a:ext uri="{FF2B5EF4-FFF2-40B4-BE49-F238E27FC236}">
                            <a16:creationId xmlns:a16="http://schemas.microsoft.com/office/drawing/2014/main" id="{8F14507C-FED8-62F0-799A-4E60562E41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93162" y="1488018"/>
                        <a:ext cx="6825102" cy="38285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447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8C98F-6E4E-997A-1F04-8C1F39559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C0E19D92-DB38-9955-9B86-693F89B3671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3" name="Kép 12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500D0BD6-B3D7-3B58-F057-19DAFC21545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5934B08-85D1-56E3-7F30-F1DC443B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9F59A008-DD11-E137-E012-28415A2EFC8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F1C7CDEB-6C44-6BD6-F633-BA88565892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20" r="4420"/>
          <a:stretch/>
        </p:blipFill>
        <p:spPr>
          <a:xfrm>
            <a:off x="5234891" y="338328"/>
            <a:ext cx="3290141" cy="283946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4" name="Kép 13" descr="A képen rovar, kártevő, Bogár, ízeltlábú látható&#10;&#10;Automatikusan generált leírás">
            <a:extLst>
              <a:ext uri="{FF2B5EF4-FFF2-40B4-BE49-F238E27FC236}">
                <a16:creationId xmlns:a16="http://schemas.microsoft.com/office/drawing/2014/main" id="{BE818301-FA3C-1E10-F9BC-E156C438E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2808" y="713736"/>
            <a:ext cx="3113004" cy="311300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6435D020-4D74-8619-8D0F-47C150B8F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325" y="3444240"/>
            <a:ext cx="4305300" cy="298509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295D49-E955-6F61-66A0-A3983C2C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72" y="348266"/>
            <a:ext cx="5082472" cy="1572768"/>
          </a:xfrm>
        </p:spPr>
        <p:txBody>
          <a:bodyPr anchor="t"/>
          <a:lstStyle/>
          <a:p>
            <a:r>
              <a:rPr lang="hu-HU" dirty="0" err="1"/>
              <a:t>Tests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hornets</a:t>
            </a:r>
            <a:endParaRPr lang="en-US" dirty="0"/>
          </a:p>
        </p:txBody>
      </p:sp>
      <p:sp>
        <p:nvSpPr>
          <p:cNvPr id="4" name="Szöveg helye 4">
            <a:extLst>
              <a:ext uri="{FF2B5EF4-FFF2-40B4-BE49-F238E27FC236}">
                <a16:creationId xmlns:a16="http://schemas.microsoft.com/office/drawing/2014/main" id="{22269553-6E98-0340-F312-3F73E0E0B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08" y="2183301"/>
            <a:ext cx="5018531" cy="374604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We</a:t>
            </a:r>
            <a:r>
              <a:rPr lang="hu-HU" sz="2400" b="1" dirty="0"/>
              <a:t> </a:t>
            </a:r>
            <a:r>
              <a:rPr lang="hu-HU" sz="2400" b="1" dirty="0" err="1"/>
              <a:t>caught</a:t>
            </a:r>
            <a:r>
              <a:rPr lang="hu-HU" sz="2400" b="1" dirty="0"/>
              <a:t> and </a:t>
            </a:r>
            <a:r>
              <a:rPr lang="hu-HU" sz="2400" b="1" dirty="0" err="1"/>
              <a:t>tagged</a:t>
            </a:r>
            <a:r>
              <a:rPr lang="hu-HU" sz="2400" b="1" dirty="0"/>
              <a:t> </a:t>
            </a:r>
            <a:r>
              <a:rPr lang="hu-HU" sz="2400" b="1" dirty="0" err="1"/>
              <a:t>hornets</a:t>
            </a:r>
            <a:r>
              <a:rPr lang="hu-HU" sz="2400" b="1" dirty="0"/>
              <a:t> (</a:t>
            </a:r>
            <a:r>
              <a:rPr lang="hu-HU" sz="2400" i="1" dirty="0" err="1"/>
              <a:t>Vespa</a:t>
            </a:r>
            <a:r>
              <a:rPr lang="hu-HU" sz="2400" i="1" dirty="0"/>
              <a:t> </a:t>
            </a:r>
            <a:r>
              <a:rPr lang="hu-HU" sz="2400" i="1" dirty="0" err="1"/>
              <a:t>Crabro</a:t>
            </a:r>
            <a:r>
              <a:rPr lang="hu-HU" sz="2400" i="1" dirty="0"/>
              <a:t>)</a:t>
            </a:r>
            <a:endParaRPr lang="hu-HU" sz="24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Tested in a </a:t>
            </a:r>
            <a:r>
              <a:rPr lang="hu-HU" sz="2400" dirty="0" err="1"/>
              <a:t>dense</a:t>
            </a:r>
            <a:r>
              <a:rPr lang="hu-HU" sz="2400" dirty="0"/>
              <a:t> city </a:t>
            </a:r>
            <a:r>
              <a:rPr lang="hu-HU" sz="2400" dirty="0" err="1"/>
              <a:t>environment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 err="1"/>
              <a:t>Ground</a:t>
            </a:r>
            <a:r>
              <a:rPr lang="hu-HU" sz="2400" dirty="0"/>
              <a:t> </a:t>
            </a:r>
            <a:r>
              <a:rPr lang="hu-HU" sz="2400" dirty="0" err="1"/>
              <a:t>level</a:t>
            </a:r>
            <a:r>
              <a:rPr lang="hu-HU" sz="2400" dirty="0"/>
              <a:t> </a:t>
            </a:r>
            <a:r>
              <a:rPr lang="hu-HU" sz="2400" dirty="0" err="1"/>
              <a:t>range</a:t>
            </a:r>
            <a:r>
              <a:rPr lang="hu-HU" sz="2400" dirty="0"/>
              <a:t> </a:t>
            </a:r>
            <a:r>
              <a:rPr lang="hu-HU" sz="2400" dirty="0" err="1"/>
              <a:t>between</a:t>
            </a:r>
            <a:r>
              <a:rPr lang="hu-HU" sz="2400" dirty="0"/>
              <a:t> 200 m – 1 km, </a:t>
            </a:r>
            <a:r>
              <a:rPr lang="hu-HU" sz="2400" dirty="0" err="1"/>
              <a:t>due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buildings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109606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19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85C3386E-5A94-A5A2-1708-15062023AB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21" name="Kép 20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18CFFF01-530C-78D1-B784-B72FE343F1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A08FD5-D15D-35B8-F294-C01BA163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07" y="348266"/>
            <a:ext cx="9533018" cy="1572768"/>
          </a:xfrm>
        </p:spPr>
        <p:txBody>
          <a:bodyPr/>
          <a:lstStyle/>
          <a:p>
            <a:r>
              <a:rPr lang="hu-HU" dirty="0"/>
              <a:t>Wildlife </a:t>
            </a:r>
            <a:r>
              <a:rPr lang="hu-HU" dirty="0" err="1"/>
              <a:t>Telemetry</a:t>
            </a:r>
            <a:r>
              <a:rPr lang="hu-HU" dirty="0"/>
              <a:t> </a:t>
            </a:r>
            <a:r>
              <a:rPr lang="hu-HU" dirty="0" err="1"/>
              <a:t>Receiver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 </a:t>
            </a:r>
            <a:r>
              <a:rPr lang="hu-HU" dirty="0" err="1"/>
              <a:t>Radio</a:t>
            </a:r>
            <a:r>
              <a:rPr lang="hu-HU" dirty="0"/>
              <a:t> </a:t>
            </a:r>
            <a:r>
              <a:rPr lang="hu-HU" dirty="0" err="1"/>
              <a:t>Scanners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2805CC9-928C-FB17-9260-5C748807C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08" y="2008541"/>
            <a:ext cx="6459093" cy="434145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Very</a:t>
            </a:r>
            <a:r>
              <a:rPr lang="hu-HU" sz="2400" b="1" dirty="0"/>
              <a:t> </a:t>
            </a:r>
            <a:r>
              <a:rPr lang="hu-HU" sz="2400" b="1" dirty="0" err="1"/>
              <a:t>low</a:t>
            </a:r>
            <a:r>
              <a:rPr lang="hu-HU" sz="2400" b="1" dirty="0"/>
              <a:t> </a:t>
            </a:r>
            <a:r>
              <a:rPr lang="hu-HU" sz="2400" b="1" dirty="0" err="1"/>
              <a:t>noise</a:t>
            </a:r>
            <a:r>
              <a:rPr lang="hu-HU" sz="2400" b="1" dirty="0"/>
              <a:t> </a:t>
            </a:r>
            <a:r>
              <a:rPr lang="hu-HU" sz="2400" b="1" dirty="0" err="1"/>
              <a:t>preamplifier</a:t>
            </a:r>
            <a:r>
              <a:rPr lang="hu-HU" sz="2400" b="1" dirty="0"/>
              <a:t> </a:t>
            </a:r>
            <a:r>
              <a:rPr lang="hu-HU" sz="2400" dirty="0"/>
              <a:t>– </a:t>
            </a:r>
            <a:r>
              <a:rPr lang="hu-HU" sz="2400" dirty="0" err="1"/>
              <a:t>higher</a:t>
            </a:r>
            <a:r>
              <a:rPr lang="hu-HU" sz="2400" dirty="0"/>
              <a:t> </a:t>
            </a:r>
            <a:r>
              <a:rPr lang="hu-HU" sz="2400" dirty="0" err="1"/>
              <a:t>sensitivity</a:t>
            </a:r>
            <a:r>
              <a:rPr lang="hu-HU" sz="2400" dirty="0"/>
              <a:t>, </a:t>
            </a:r>
            <a:r>
              <a:rPr lang="hu-HU" sz="2400" dirty="0" err="1"/>
              <a:t>longer</a:t>
            </a:r>
            <a:r>
              <a:rPr lang="hu-HU" sz="2400" dirty="0"/>
              <a:t> </a:t>
            </a:r>
            <a:r>
              <a:rPr lang="hu-HU" sz="2400" dirty="0" err="1"/>
              <a:t>range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High</a:t>
            </a:r>
            <a:r>
              <a:rPr lang="hu-HU" sz="2400" b="1" dirty="0"/>
              <a:t> </a:t>
            </a:r>
            <a:r>
              <a:rPr lang="hu-HU" sz="2400" b="1" dirty="0" err="1"/>
              <a:t>quality</a:t>
            </a:r>
            <a:r>
              <a:rPr lang="hu-HU" sz="2400" b="1" dirty="0"/>
              <a:t> </a:t>
            </a:r>
            <a:r>
              <a:rPr lang="hu-HU" sz="2400" b="1" dirty="0" err="1"/>
              <a:t>preselector</a:t>
            </a:r>
            <a:r>
              <a:rPr lang="hu-HU" sz="2400" b="1" dirty="0"/>
              <a:t> </a:t>
            </a:r>
            <a:r>
              <a:rPr lang="hu-HU" sz="2400" dirty="0"/>
              <a:t>– </a:t>
            </a:r>
            <a:r>
              <a:rPr lang="hu-HU" sz="2400" dirty="0" err="1"/>
              <a:t>reduces</a:t>
            </a:r>
            <a:r>
              <a:rPr lang="hu-HU" sz="2400" dirty="0"/>
              <a:t> </a:t>
            </a:r>
            <a:r>
              <a:rPr lang="hu-HU" sz="2400" dirty="0" err="1"/>
              <a:t>environmental</a:t>
            </a:r>
            <a:r>
              <a:rPr lang="hu-HU" sz="2400" dirty="0"/>
              <a:t> </a:t>
            </a:r>
            <a:r>
              <a:rPr lang="hu-HU" sz="2400" dirty="0" err="1"/>
              <a:t>noise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Very</a:t>
            </a:r>
            <a:r>
              <a:rPr lang="hu-HU" sz="2400" b="1" dirty="0"/>
              <a:t> </a:t>
            </a:r>
            <a:r>
              <a:rPr lang="hu-HU" sz="2400" b="1" dirty="0" err="1"/>
              <a:t>high</a:t>
            </a:r>
            <a:r>
              <a:rPr lang="hu-HU" sz="2400" b="1" dirty="0"/>
              <a:t> </a:t>
            </a:r>
            <a:r>
              <a:rPr lang="hu-HU" sz="2400" b="1" dirty="0" err="1"/>
              <a:t>frequency</a:t>
            </a:r>
            <a:r>
              <a:rPr lang="hu-HU" sz="2400" b="1" dirty="0"/>
              <a:t> </a:t>
            </a:r>
            <a:r>
              <a:rPr lang="hu-HU" sz="2400" b="1" dirty="0" err="1"/>
              <a:t>stability</a:t>
            </a:r>
            <a:r>
              <a:rPr lang="hu-HU" sz="2400" b="1" dirty="0"/>
              <a:t> </a:t>
            </a:r>
            <a:r>
              <a:rPr lang="hu-HU" sz="2400" dirty="0"/>
              <a:t>– no </a:t>
            </a:r>
            <a:r>
              <a:rPr lang="hu-HU" sz="2400" dirty="0" err="1"/>
              <a:t>need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tuning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91092843-5703-D4A3-F39D-BCA646D7D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973" y="1707341"/>
            <a:ext cx="3247053" cy="4802393"/>
          </a:xfrm>
          <a:prstGeom prst="rect">
            <a:avLst/>
          </a:prstGeom>
          <a:effectLst>
            <a:outerShdw blurRad="76200" dist="152400" dir="1260000" sx="104000" sy="104000" algn="tl" rotWithShape="0">
              <a:prstClr val="black">
                <a:alpha val="21000"/>
              </a:prstClr>
            </a:outerShdw>
          </a:effectLst>
        </p:spPr>
      </p:pic>
      <p:pic>
        <p:nvPicPr>
          <p:cNvPr id="16" name="Kép 15" descr="A képen elektronika, gép, Elektrontechnika látható&#10;&#10;Automatikusan generált leírás">
            <a:extLst>
              <a:ext uri="{FF2B5EF4-FFF2-40B4-BE49-F238E27FC236}">
                <a16:creationId xmlns:a16="http://schemas.microsoft.com/office/drawing/2014/main" id="{C56B316F-CEEF-C2A6-88C7-54817E8CC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0847" y="2122051"/>
            <a:ext cx="1113072" cy="4227949"/>
          </a:xfrm>
          <a:prstGeom prst="rect">
            <a:avLst/>
          </a:prstGeom>
          <a:effectLst>
            <a:outerShdw blurRad="76200" dist="152400" dir="1260000" sx="104000" sy="104000" algn="tl" rotWithShape="0">
              <a:prstClr val="black">
                <a:alpha val="21000"/>
              </a:prstClr>
            </a:outerShdw>
          </a:effectLst>
        </p:spPr>
      </p:pic>
      <p:pic>
        <p:nvPicPr>
          <p:cNvPr id="18" name="Kép 17" descr="A képen szöveg, képernyőkép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4AC47C2C-B0E4-D75A-8819-745075F6CB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1686" y="3719254"/>
            <a:ext cx="1540330" cy="2995871"/>
          </a:xfrm>
          <a:prstGeom prst="rect">
            <a:avLst/>
          </a:prstGeom>
          <a:effectLst>
            <a:outerShdw blurRad="76200" dist="152400" dir="1260000" sx="104000" sy="104000" algn="tl" rotWithShape="0">
              <a:prstClr val="black">
                <a:alpha val="2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208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Kép 7" descr="A képen kültéri, ég, tél, hó látható&#10;&#10;Automatikusan generált leírás">
            <a:extLst>
              <a:ext uri="{FF2B5EF4-FFF2-40B4-BE49-F238E27FC236}">
                <a16:creationId xmlns:a16="http://schemas.microsoft.com/office/drawing/2014/main" id="{10372EDE-7F9C-35A6-BB93-37BA77208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1"/>
          <a:stretch/>
        </p:blipFill>
        <p:spPr>
          <a:xfrm>
            <a:off x="308833" y="210897"/>
            <a:ext cx="4090465" cy="353647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B7BD995-8FA8-6590-7C41-DC56B6FEB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9263" y="3173285"/>
            <a:ext cx="2098089" cy="28873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3BF288A-D60B-DD9D-57CB-076ADE6AE6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8" t="6934" r="3801" b="7492"/>
          <a:stretch/>
        </p:blipFill>
        <p:spPr>
          <a:xfrm>
            <a:off x="8641266" y="2734114"/>
            <a:ext cx="3226356" cy="29194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Kép 3" descr="A képen computer, kültéri, számítógép, fű látható&#10;&#10;Automatikusan generált leírás">
            <a:extLst>
              <a:ext uri="{FF2B5EF4-FFF2-40B4-BE49-F238E27FC236}">
                <a16:creationId xmlns:a16="http://schemas.microsoft.com/office/drawing/2014/main" id="{E758E376-C326-2502-6DEA-6532BD564A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354064" y="717209"/>
            <a:ext cx="2627675" cy="148147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9" name="Kép 18" descr="A képen kígyó látható&#10;&#10;Automatikusan generált leírás">
            <a:extLst>
              <a:ext uri="{FF2B5EF4-FFF2-40B4-BE49-F238E27FC236}">
                <a16:creationId xmlns:a16="http://schemas.microsoft.com/office/drawing/2014/main" id="{3C02F01C-69C3-3FCD-93FB-E527AE07E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0653" y="535862"/>
            <a:ext cx="2180818" cy="337939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F08E9E30-06B4-3DB0-BA9D-82B878CFC31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715290" y="4481226"/>
            <a:ext cx="2788837" cy="20899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2" name="Kép 11" descr="A képen madár, ragadozó madár, fa, kültéri látható&#10;&#10;Automatikusan generált leírás">
            <a:extLst>
              <a:ext uri="{FF2B5EF4-FFF2-40B4-BE49-F238E27FC236}">
                <a16:creationId xmlns:a16="http://schemas.microsoft.com/office/drawing/2014/main" id="{91F1E847-1895-5A5F-075B-A173D8656D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6994"/>
          <a:stretch/>
        </p:blipFill>
        <p:spPr>
          <a:xfrm>
            <a:off x="4848226" y="314697"/>
            <a:ext cx="2123872" cy="263375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D1BD86E4-4C97-675D-2183-394BC290E2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879" r="2879"/>
          <a:stretch/>
        </p:blipFill>
        <p:spPr>
          <a:xfrm>
            <a:off x="8772679" y="286794"/>
            <a:ext cx="2963530" cy="183530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CA78FC1-204E-0518-BEAF-F149728184D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8482" r="20598" b="3811"/>
          <a:stretch/>
        </p:blipFill>
        <p:spPr>
          <a:xfrm>
            <a:off x="3452266" y="3173285"/>
            <a:ext cx="3438864" cy="303409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34816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95482-A33C-4896-FF2C-06251C3F9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A546015A-3478-B884-434A-D2903E8C867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3" name="Kép 12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131265F7-C742-8196-77F3-0C36123DAE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C7D8DA1A-7ECD-DAEB-52C2-C56CC817D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07" y="348266"/>
            <a:ext cx="9533018" cy="1572768"/>
          </a:xfrm>
        </p:spPr>
        <p:txBody>
          <a:bodyPr/>
          <a:lstStyle/>
          <a:p>
            <a:r>
              <a:rPr lang="hu-HU" dirty="0"/>
              <a:t>Wildlife </a:t>
            </a:r>
            <a:r>
              <a:rPr lang="hu-HU" dirty="0" err="1"/>
              <a:t>Telemetry</a:t>
            </a:r>
            <a:r>
              <a:rPr lang="hu-HU" dirty="0"/>
              <a:t> </a:t>
            </a:r>
            <a:r>
              <a:rPr lang="hu-HU" dirty="0" err="1"/>
              <a:t>Receiver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 </a:t>
            </a:r>
            <a:r>
              <a:rPr lang="hu-HU" dirty="0" err="1"/>
              <a:t>Radio</a:t>
            </a:r>
            <a:r>
              <a:rPr lang="hu-HU" dirty="0"/>
              <a:t> </a:t>
            </a:r>
            <a:r>
              <a:rPr lang="hu-HU" dirty="0" err="1"/>
              <a:t>Scanners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7C161E2-FEF1-ECF7-A347-CCADF37A6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08" y="2008541"/>
            <a:ext cx="6459093" cy="434145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Short</a:t>
            </a:r>
            <a:r>
              <a:rPr lang="hu-HU" sz="2400" b="1" dirty="0"/>
              <a:t> RF </a:t>
            </a:r>
            <a:r>
              <a:rPr lang="hu-HU" sz="2400" b="1" dirty="0" err="1"/>
              <a:t>impulse</a:t>
            </a:r>
            <a:r>
              <a:rPr lang="hu-HU" sz="2400" b="1" dirty="0"/>
              <a:t> </a:t>
            </a:r>
            <a:r>
              <a:rPr lang="hu-HU" sz="2400" b="1" dirty="0" err="1"/>
              <a:t>detection</a:t>
            </a:r>
            <a:r>
              <a:rPr lang="hu-HU" sz="2400" dirty="0"/>
              <a:t> – less </a:t>
            </a:r>
            <a:r>
              <a:rPr lang="hu-HU" sz="2400" dirty="0" err="1"/>
              <a:t>power</a:t>
            </a:r>
            <a:r>
              <a:rPr lang="hu-HU" sz="2400" dirty="0"/>
              <a:t> </a:t>
            </a:r>
            <a:r>
              <a:rPr lang="hu-HU" sz="2400" dirty="0" err="1"/>
              <a:t>consumption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Accurate</a:t>
            </a:r>
            <a:r>
              <a:rPr lang="hu-HU" sz="2400" b="1" dirty="0"/>
              <a:t> RSSI </a:t>
            </a:r>
            <a:r>
              <a:rPr lang="hu-HU" sz="2400" b="1" dirty="0" err="1"/>
              <a:t>measurement</a:t>
            </a:r>
            <a:r>
              <a:rPr lang="hu-HU" sz="2400" b="1" dirty="0"/>
              <a:t> </a:t>
            </a:r>
            <a:r>
              <a:rPr lang="hu-HU" sz="2400" dirty="0"/>
              <a:t>– </a:t>
            </a:r>
            <a:r>
              <a:rPr lang="hu-HU" sz="2400" dirty="0" err="1"/>
              <a:t>easy</a:t>
            </a:r>
            <a:r>
              <a:rPr lang="hu-HU" sz="2400" dirty="0"/>
              <a:t> </a:t>
            </a:r>
            <a:r>
              <a:rPr lang="hu-HU" sz="2400" dirty="0" err="1"/>
              <a:t>direction</a:t>
            </a:r>
            <a:r>
              <a:rPr lang="hu-HU" sz="2400" dirty="0"/>
              <a:t> </a:t>
            </a:r>
            <a:r>
              <a:rPr lang="hu-HU" sz="2400" dirty="0" err="1"/>
              <a:t>finding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b="1" dirty="0" err="1"/>
              <a:t>Graphical</a:t>
            </a:r>
            <a:r>
              <a:rPr lang="hu-HU" sz="2400" b="1" dirty="0"/>
              <a:t> </a:t>
            </a:r>
            <a:r>
              <a:rPr lang="hu-HU" sz="2400" b="1" dirty="0" err="1"/>
              <a:t>signal</a:t>
            </a:r>
            <a:r>
              <a:rPr lang="hu-HU" sz="2400" b="1" dirty="0"/>
              <a:t> display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057818A-BF8B-E08B-10E3-6BB554605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214C2389-9281-3E23-DCF5-A4D2EB207098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1EE62CD3-C26E-DE82-7E96-76BE2960CB4F}"/>
              </a:ext>
            </a:extLst>
          </p:cNvPr>
          <p:cNvGrpSpPr/>
          <p:nvPr/>
        </p:nvGrpSpPr>
        <p:grpSpPr>
          <a:xfrm>
            <a:off x="7019665" y="2136329"/>
            <a:ext cx="4501293" cy="3834179"/>
            <a:chOff x="261891" y="1232501"/>
            <a:chExt cx="5103425" cy="4347072"/>
          </a:xfrm>
        </p:grpSpPr>
        <p:pic>
          <p:nvPicPr>
            <p:cNvPr id="7" name="Kép 6" descr="A képen szöveg, képernyőkép, kültéri, tábla látható&#10;&#10;Automatikusan generált leírás">
              <a:extLst>
                <a:ext uri="{FF2B5EF4-FFF2-40B4-BE49-F238E27FC236}">
                  <a16:creationId xmlns:a16="http://schemas.microsoft.com/office/drawing/2014/main" id="{949DE4CC-C4D8-184C-19B5-24D009289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891" y="1232501"/>
              <a:ext cx="2443713" cy="4344379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11" name="Kép 10" descr="A képen szöveg, képernyőkép, térkép látható&#10;&#10;Automatikusan generált leírás">
              <a:extLst>
                <a:ext uri="{FF2B5EF4-FFF2-40B4-BE49-F238E27FC236}">
                  <a16:creationId xmlns:a16="http://schemas.microsoft.com/office/drawing/2014/main" id="{11AD3A31-8228-CB3C-96BE-0D2C849A3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0089" y="1232501"/>
              <a:ext cx="2445227" cy="434707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30837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9AF9-F787-3348-36D3-0A5492E2A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23CF8A-9D99-1688-E5F7-DE006251C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07" y="348266"/>
            <a:ext cx="9533018" cy="1572768"/>
          </a:xfrm>
        </p:spPr>
        <p:txBody>
          <a:bodyPr anchor="t"/>
          <a:lstStyle/>
          <a:p>
            <a:r>
              <a:rPr lang="hu-HU" dirty="0" err="1"/>
              <a:t>Extension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radio</a:t>
            </a:r>
            <a:r>
              <a:rPr lang="hu-HU" dirty="0"/>
              <a:t> </a:t>
            </a:r>
            <a:r>
              <a:rPr lang="hu-HU" dirty="0" err="1"/>
              <a:t>scanners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591A5068-1403-972C-6372-BB03C33B1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08" y="2353007"/>
            <a:ext cx="6459093" cy="338277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 err="1"/>
              <a:t>Prototype</a:t>
            </a:r>
            <a:r>
              <a:rPr lang="hu-HU" sz="2400" dirty="0"/>
              <a:t> </a:t>
            </a:r>
            <a:r>
              <a:rPr lang="hu-HU" sz="2400" dirty="0" err="1"/>
              <a:t>for</a:t>
            </a:r>
            <a:r>
              <a:rPr lang="hu-HU" sz="2400" dirty="0"/>
              <a:t> an </a:t>
            </a:r>
            <a:r>
              <a:rPr lang="hu-HU" sz="2400" dirty="0" err="1"/>
              <a:t>external</a:t>
            </a:r>
            <a:r>
              <a:rPr lang="hu-HU" sz="2400" dirty="0"/>
              <a:t> display </a:t>
            </a:r>
            <a:r>
              <a:rPr lang="hu-HU" sz="2400" dirty="0" err="1"/>
              <a:t>for</a:t>
            </a:r>
            <a:r>
              <a:rPr lang="hu-HU" sz="2400" dirty="0"/>
              <a:t> </a:t>
            </a:r>
            <a:r>
              <a:rPr lang="hu-HU" sz="2400" dirty="0" err="1"/>
              <a:t>radio</a:t>
            </a:r>
            <a:r>
              <a:rPr lang="hu-HU" sz="2400" dirty="0"/>
              <a:t> </a:t>
            </a:r>
            <a:r>
              <a:rPr lang="hu-HU" sz="2400" dirty="0" err="1"/>
              <a:t>scanners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 err="1"/>
              <a:t>Numeric</a:t>
            </a:r>
            <a:r>
              <a:rPr lang="hu-HU" sz="2400" dirty="0"/>
              <a:t> display and Bar </a:t>
            </a:r>
            <a:r>
              <a:rPr lang="hu-HU" sz="2400" dirty="0" err="1"/>
              <a:t>plot</a:t>
            </a:r>
            <a:endParaRPr lang="hu-HU" sz="24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3261EA1-6698-6AF0-0B86-D52AA983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0AC8119D-B42C-85F7-95EF-42B103375D8F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Kép 7" descr="A képen Mobiltelefon, szöveg, kütyü, Elektronikus eszköz látható&#10;&#10;Automatikusan generált leírás">
            <a:extLst>
              <a:ext uri="{FF2B5EF4-FFF2-40B4-BE49-F238E27FC236}">
                <a16:creationId xmlns:a16="http://schemas.microsoft.com/office/drawing/2014/main" id="{A4AF944E-70A9-FF24-CC54-52923CEB7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327" y="930209"/>
            <a:ext cx="4461477" cy="273637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Kép 10" descr="A képen képernyőkép, elektronika, Elektronikus eszköz, kütyü látható&#10;&#10;Automatikusan generált leírás">
            <a:extLst>
              <a:ext uri="{FF2B5EF4-FFF2-40B4-BE49-F238E27FC236}">
                <a16:creationId xmlns:a16="http://schemas.microsoft.com/office/drawing/2014/main" id="{848E38E1-69C6-76A6-4271-C360DF5C5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327" y="3860086"/>
            <a:ext cx="2453923" cy="248991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0657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94B490-98B2-6659-50EE-63A272A1F3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3" name="Kép 22" descr="A képen gerinctelen, pillangó, Lepkék és pillangók, rovar látható">
            <a:extLst>
              <a:ext uri="{FF2B5EF4-FFF2-40B4-BE49-F238E27FC236}">
                <a16:creationId xmlns:a16="http://schemas.microsoft.com/office/drawing/2014/main" id="{E7877984-FE1D-C4B5-878E-1B7630A83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48"/>
          <a:stretch/>
        </p:blipFill>
        <p:spPr>
          <a:xfrm>
            <a:off x="0" y="0"/>
            <a:ext cx="12192012" cy="3602558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26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E64656F4-1467-CE5F-CF85-F2767D8C5B31}"/>
              </a:ext>
            </a:extLst>
          </p:cNvPr>
          <p:cNvSpPr txBox="1">
            <a:spLocks/>
          </p:cNvSpPr>
          <p:nvPr/>
        </p:nvSpPr>
        <p:spPr>
          <a:xfrm>
            <a:off x="244768" y="688404"/>
            <a:ext cx="9607892" cy="897000"/>
          </a:xfrm>
          <a:prstGeom prst="rect">
            <a:avLst/>
          </a:prstGeom>
          <a:effectLst>
            <a:outerShdw blurRad="63500" sx="143000" sy="143000" algn="ctr" rotWithShape="0">
              <a:schemeClr val="tx1">
                <a:alpha val="76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hu-HU" sz="6600" dirty="0">
                <a:ln w="19050">
                  <a:noFill/>
                </a:ln>
                <a:effectLst>
                  <a:outerShdw blurRad="165100" sx="102000" sy="102000" algn="ctr" rotWithShape="0">
                    <a:prstClr val="black">
                      <a:alpha val="82000"/>
                    </a:prstClr>
                  </a:outerShdw>
                </a:effectLst>
              </a:rPr>
              <a:t>Kérdések/</a:t>
            </a:r>
            <a:r>
              <a:rPr lang="hu-HU" sz="6600" dirty="0" err="1">
                <a:ln w="19050">
                  <a:noFill/>
                </a:ln>
                <a:effectLst>
                  <a:outerShdw blurRad="165100" sx="102000" sy="102000" algn="ctr" rotWithShape="0">
                    <a:prstClr val="black">
                      <a:alpha val="82000"/>
                    </a:prstClr>
                  </a:outerShdw>
                </a:effectLst>
              </a:rPr>
              <a:t>Questions</a:t>
            </a:r>
            <a:endParaRPr lang="en-US" dirty="0">
              <a:ln w="19050">
                <a:noFill/>
              </a:ln>
              <a:effectLst>
                <a:outerShdw blurRad="165100" sx="102000" sy="102000" algn="ctr" rotWithShape="0">
                  <a:prstClr val="black">
                    <a:alpha val="82000"/>
                  </a:prstClr>
                </a:outerShdw>
              </a:effectLst>
            </a:endParaRPr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04C3A271-DD1B-6381-3BBF-BBB459407E90}"/>
              </a:ext>
            </a:extLst>
          </p:cNvPr>
          <p:cNvSpPr txBox="1">
            <a:spLocks/>
          </p:cNvSpPr>
          <p:nvPr/>
        </p:nvSpPr>
        <p:spPr>
          <a:xfrm>
            <a:off x="514517" y="3042303"/>
            <a:ext cx="6341364" cy="2349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33000"/>
              </a:prst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hu-HU" sz="3600" b="1" dirty="0">
                <a:solidFill>
                  <a:schemeClr val="bg1"/>
                </a:solidFill>
              </a:rPr>
              <a:t>Elérhetőségeink/</a:t>
            </a:r>
            <a:r>
              <a:rPr lang="hu-HU" sz="3600" b="1" dirty="0" err="1">
                <a:solidFill>
                  <a:schemeClr val="bg1"/>
                </a:solidFill>
              </a:rPr>
              <a:t>Contact</a:t>
            </a:r>
            <a:r>
              <a:rPr lang="hu-HU" sz="3600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info@telemetry.hu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www.telemetry.hu </a:t>
            </a:r>
          </a:p>
        </p:txBody>
      </p:sp>
      <p:sp>
        <p:nvSpPr>
          <p:cNvPr id="6" name="Élőláb helye 15">
            <a:extLst>
              <a:ext uri="{FF2B5EF4-FFF2-40B4-BE49-F238E27FC236}">
                <a16:creationId xmlns:a16="http://schemas.microsoft.com/office/drawing/2014/main" id="{7FF96FDC-4797-C305-91CE-AFD8D414212D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7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2E152-FC19-6867-525D-147AD3092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1C4B18-A16C-D26E-25D4-A25C90D06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67" y="346012"/>
            <a:ext cx="9533018" cy="1572768"/>
          </a:xfrm>
        </p:spPr>
        <p:txBody>
          <a:bodyPr anchor="t"/>
          <a:lstStyle/>
          <a:p>
            <a:r>
              <a:rPr lang="hu-HU" dirty="0" err="1"/>
              <a:t>Automated</a:t>
            </a:r>
            <a:r>
              <a:rPr lang="hu-HU" dirty="0"/>
              <a:t> </a:t>
            </a:r>
            <a:r>
              <a:rPr lang="hu-HU" dirty="0" err="1"/>
              <a:t>Radio</a:t>
            </a:r>
            <a:r>
              <a:rPr lang="hu-HU" dirty="0"/>
              <a:t> </a:t>
            </a:r>
            <a:r>
              <a:rPr lang="hu-HU" dirty="0" err="1"/>
              <a:t>Telemetry</a:t>
            </a:r>
            <a:r>
              <a:rPr lang="hu-HU" dirty="0"/>
              <a:t> System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C887451-2F1D-6606-68BB-EEFD9CF25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737" y="1910630"/>
            <a:ext cx="5739384" cy="436933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For small and medium </a:t>
            </a:r>
            <a:r>
              <a:rPr lang="hu-HU" sz="2400" b="1" dirty="0" err="1"/>
              <a:t>home</a:t>
            </a:r>
            <a:r>
              <a:rPr lang="hu-HU" sz="2400" b="1" dirty="0"/>
              <a:t> </a:t>
            </a:r>
            <a:r>
              <a:rPr lang="hu-HU" sz="2400" b="1" dirty="0" err="1"/>
              <a:t>range</a:t>
            </a:r>
            <a:r>
              <a:rPr lang="en-US" sz="2400" b="1" dirty="0"/>
              <a:t> animals </a:t>
            </a:r>
            <a:r>
              <a:rPr lang="en-US" sz="2400" dirty="0"/>
              <a:t>(1 ha – 100 ha, small mammals, insects, certain bird species, etc.)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Frequent (&lt;= 1 min) and accurate (~1-2 m) position measurements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 err="1"/>
              <a:t>Portable</a:t>
            </a:r>
            <a:r>
              <a:rPr lang="hu-HU" sz="2400" dirty="0"/>
              <a:t> </a:t>
            </a:r>
            <a:r>
              <a:rPr lang="hu-HU" sz="2400" dirty="0" err="1"/>
              <a:t>system</a:t>
            </a:r>
            <a:r>
              <a:rPr lang="hu-HU" sz="2400" dirty="0"/>
              <a:t>, </a:t>
            </a:r>
            <a:r>
              <a:rPr lang="hu-HU" sz="2400" dirty="0" err="1"/>
              <a:t>setup</a:t>
            </a:r>
            <a:r>
              <a:rPr lang="hu-HU" sz="2400" dirty="0"/>
              <a:t> is 1-4 </a:t>
            </a:r>
            <a:r>
              <a:rPr lang="hu-HU" sz="2400" dirty="0" err="1"/>
              <a:t>hours</a:t>
            </a: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458EF3F-CDC3-7504-2F8A-1D7A04FA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4F9A2C27-3437-8679-B00A-373E83C30F88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E3244D49-CE76-26CC-E96D-0B7BCABF0806}"/>
              </a:ext>
            </a:extLst>
          </p:cNvPr>
          <p:cNvGrpSpPr/>
          <p:nvPr/>
        </p:nvGrpSpPr>
        <p:grpSpPr>
          <a:xfrm>
            <a:off x="5859304" y="-1966"/>
            <a:ext cx="6870456" cy="7087581"/>
            <a:chOff x="5859304" y="-1966"/>
            <a:chExt cx="6870456" cy="7087581"/>
          </a:xfrm>
        </p:grpSpPr>
        <p:pic>
          <p:nvPicPr>
            <p:cNvPr id="9" name="Kép 8" descr="A képen háromlábú állvány látható&#10;&#10;Automatikusan generált leírás">
              <a:extLst>
                <a:ext uri="{FF2B5EF4-FFF2-40B4-BE49-F238E27FC236}">
                  <a16:creationId xmlns:a16="http://schemas.microsoft.com/office/drawing/2014/main" id="{0D4034BE-9C65-6476-E5D7-6B089FB9C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744513" y="-1966"/>
              <a:ext cx="2985247" cy="6858000"/>
            </a:xfrm>
            <a:prstGeom prst="rect">
              <a:avLst/>
            </a:prstGeom>
          </p:spPr>
        </p:pic>
        <p:pic>
          <p:nvPicPr>
            <p:cNvPr id="17" name="Kép 16" descr="A képen elektronika, szöveg, erősítő, áramkör látható&#10;&#10;Automatikusan generált leírás">
              <a:extLst>
                <a:ext uri="{FF2B5EF4-FFF2-40B4-BE49-F238E27FC236}">
                  <a16:creationId xmlns:a16="http://schemas.microsoft.com/office/drawing/2014/main" id="{B67453F4-D30A-D59E-7414-41BA1CFB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59304" y="4293070"/>
              <a:ext cx="3939026" cy="2792545"/>
            </a:xfrm>
            <a:prstGeom prst="rect">
              <a:avLst/>
            </a:prstGeom>
          </p:spPr>
        </p:pic>
        <p:pic>
          <p:nvPicPr>
            <p:cNvPr id="4" name="Kép 3">
              <a:extLst>
                <a:ext uri="{FF2B5EF4-FFF2-40B4-BE49-F238E27FC236}">
                  <a16:creationId xmlns:a16="http://schemas.microsoft.com/office/drawing/2014/main" id="{756C66F5-1749-E843-2268-853A8AE6C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62"/>
            <a:stretch/>
          </p:blipFill>
          <p:spPr>
            <a:xfrm>
              <a:off x="5861542" y="2240331"/>
              <a:ext cx="3986943" cy="2147075"/>
            </a:xfrm>
            <a:prstGeom prst="rect">
              <a:avLst/>
            </a:prstGeom>
            <a:ln w="0">
              <a:solidFill>
                <a:schemeClr val="bg1"/>
              </a:solidFill>
            </a:ln>
          </p:spPr>
        </p:pic>
      </p:grpSp>
      <p:pic>
        <p:nvPicPr>
          <p:cNvPr id="10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00D8343C-50DA-9ADC-6DE4-E26DD525C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31410" y="2000622"/>
            <a:ext cx="6032773" cy="33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2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46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B5A3987F-923A-D6AF-F752-FE4F01B86A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6" name="Kép 15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8433FF61-A6C5-7AAC-E782-81E668EE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A08FD5-D15D-35B8-F294-C01BA163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936" y="124314"/>
            <a:ext cx="7242048" cy="1572768"/>
          </a:xfrm>
        </p:spPr>
        <p:txBody>
          <a:bodyPr anchor="t"/>
          <a:lstStyle/>
          <a:p>
            <a:r>
              <a:rPr lang="hu-HU" dirty="0" err="1"/>
              <a:t>Handheld</a:t>
            </a:r>
            <a:r>
              <a:rPr lang="hu-HU" dirty="0"/>
              <a:t> Receivers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2805CC9-928C-FB17-9260-5C748807C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0" y="1104899"/>
            <a:ext cx="5614234" cy="534228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dirty="0" err="1"/>
              <a:t>Traditional</a:t>
            </a:r>
            <a:r>
              <a:rPr lang="hu-HU" sz="2000" dirty="0"/>
              <a:t> </a:t>
            </a:r>
            <a:r>
              <a:rPr lang="hu-HU" sz="2000" dirty="0" err="1"/>
              <a:t>receiver</a:t>
            </a:r>
            <a:r>
              <a:rPr lang="hu-HU" sz="2000" dirty="0"/>
              <a:t> </a:t>
            </a:r>
            <a:r>
              <a:rPr lang="hu-HU" sz="2000" dirty="0" err="1"/>
              <a:t>combined</a:t>
            </a:r>
            <a:r>
              <a:rPr lang="hu-HU" sz="2000" dirty="0"/>
              <a:t> </a:t>
            </a:r>
            <a:r>
              <a:rPr lang="hu-HU" sz="2000" dirty="0" err="1"/>
              <a:t>with</a:t>
            </a:r>
            <a:r>
              <a:rPr lang="hu-HU" sz="2000" dirty="0"/>
              <a:t> modern </a:t>
            </a:r>
            <a:r>
              <a:rPr lang="hu-HU" sz="2000" dirty="0" err="1"/>
              <a:t>solutions</a:t>
            </a:r>
            <a:r>
              <a:rPr lang="hu-HU" sz="2000" dirty="0"/>
              <a:t> =&gt; </a:t>
            </a:r>
            <a:r>
              <a:rPr lang="hu-HU" sz="2000" b="1" dirty="0" err="1"/>
              <a:t>Smartphone</a:t>
            </a:r>
            <a:r>
              <a:rPr lang="hu-HU" sz="2000" b="1" dirty="0"/>
              <a:t> </a:t>
            </a:r>
            <a:r>
              <a:rPr lang="hu-HU" sz="2000" b="1" dirty="0" err="1"/>
              <a:t>support</a:t>
            </a:r>
            <a:endParaRPr lang="hu-HU" sz="20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dirty="0" err="1"/>
              <a:t>Modes</a:t>
            </a:r>
            <a:r>
              <a:rPr lang="hu-HU" sz="2000" dirty="0"/>
              <a:t> of </a:t>
            </a:r>
            <a:r>
              <a:rPr lang="hu-HU" sz="2000" dirty="0" err="1"/>
              <a:t>operation</a:t>
            </a:r>
            <a:r>
              <a:rPr lang="hu-HU" sz="2000" dirty="0"/>
              <a:t>: </a:t>
            </a:r>
            <a:r>
              <a:rPr lang="hu-HU" sz="2000" dirty="0" err="1"/>
              <a:t>Traditional</a:t>
            </a:r>
            <a:r>
              <a:rPr lang="hu-HU" sz="2000" dirty="0"/>
              <a:t>, </a:t>
            </a:r>
            <a:r>
              <a:rPr lang="hu-HU" sz="2000" dirty="0" err="1"/>
              <a:t>Semi-autonomous</a:t>
            </a:r>
            <a:r>
              <a:rPr lang="hu-HU" sz="2000" dirty="0"/>
              <a:t>, </a:t>
            </a:r>
            <a:r>
              <a:rPr lang="hu-HU" sz="2000" dirty="0" err="1"/>
              <a:t>heatmap-based</a:t>
            </a:r>
            <a:endParaRPr lang="hu-HU" sz="20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dirty="0" err="1"/>
              <a:t>Multiple</a:t>
            </a:r>
            <a:r>
              <a:rPr lang="hu-HU" sz="2000" dirty="0"/>
              <a:t> </a:t>
            </a:r>
            <a:r>
              <a:rPr lang="hu-HU" sz="2000" dirty="0" err="1"/>
              <a:t>graph</a:t>
            </a:r>
            <a:r>
              <a:rPr lang="hu-HU" sz="2000" dirty="0"/>
              <a:t> </a:t>
            </a:r>
            <a:r>
              <a:rPr lang="hu-HU" sz="2000" dirty="0" err="1"/>
              <a:t>types</a:t>
            </a:r>
            <a:r>
              <a:rPr lang="hu-HU" sz="2000" dirty="0"/>
              <a:t>, </a:t>
            </a:r>
            <a:r>
              <a:rPr lang="hu-HU" sz="2000" b="1" dirty="0" err="1"/>
              <a:t>integrated</a:t>
            </a:r>
            <a:r>
              <a:rPr lang="hu-HU" sz="2000" b="1" dirty="0"/>
              <a:t> map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b="1" dirty="0"/>
              <a:t>Logs </a:t>
            </a:r>
            <a:r>
              <a:rPr lang="hu-HU" sz="2000" b="1" dirty="0" err="1"/>
              <a:t>all</a:t>
            </a:r>
            <a:r>
              <a:rPr lang="hu-HU" sz="2000" b="1" dirty="0"/>
              <a:t> </a:t>
            </a:r>
            <a:r>
              <a:rPr lang="hu-HU" sz="2000" dirty="0" err="1"/>
              <a:t>signal</a:t>
            </a:r>
            <a:r>
              <a:rPr lang="hu-HU" sz="2000" dirty="0"/>
              <a:t> </a:t>
            </a:r>
            <a:r>
              <a:rPr lang="hu-HU" sz="2000" b="1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into</a:t>
            </a:r>
            <a:r>
              <a:rPr lang="hu-HU" sz="2000" dirty="0"/>
              <a:t> </a:t>
            </a:r>
            <a:r>
              <a:rPr lang="hu-HU" sz="2000" dirty="0" err="1"/>
              <a:t>files</a:t>
            </a:r>
            <a:endParaRPr lang="hu-HU" sz="20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used</a:t>
            </a:r>
            <a:r>
              <a:rPr lang="hu-HU" sz="2000" dirty="0"/>
              <a:t> </a:t>
            </a:r>
            <a:r>
              <a:rPr lang="hu-HU" sz="2000" dirty="0" err="1"/>
              <a:t>with</a:t>
            </a:r>
            <a:r>
              <a:rPr lang="hu-HU" sz="2000" dirty="0"/>
              <a:t> </a:t>
            </a:r>
            <a:r>
              <a:rPr lang="hu-HU" sz="2000" b="1" dirty="0"/>
              <a:t>PC </a:t>
            </a:r>
            <a:r>
              <a:rPr lang="hu-HU" sz="2000" b="1" dirty="0" err="1"/>
              <a:t>processing</a:t>
            </a:r>
            <a:r>
              <a:rPr lang="hu-HU" sz="2000" b="1" dirty="0"/>
              <a:t> software </a:t>
            </a:r>
            <a:r>
              <a:rPr lang="hu-HU" sz="2000" dirty="0"/>
              <a:t>=&gt; </a:t>
            </a:r>
            <a:r>
              <a:rPr lang="hu-HU" sz="2000" dirty="0" err="1"/>
              <a:t>Simultanious</a:t>
            </a:r>
            <a:r>
              <a:rPr lang="hu-HU" sz="2000" dirty="0"/>
              <a:t> monitoring of </a:t>
            </a:r>
            <a:r>
              <a:rPr lang="hu-HU" sz="2000" dirty="0" err="1"/>
              <a:t>up</a:t>
            </a:r>
            <a:r>
              <a:rPr lang="hu-HU" sz="2000" dirty="0"/>
              <a:t>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b="1" dirty="0"/>
              <a:t>30-40 </a:t>
            </a:r>
            <a:r>
              <a:rPr lang="hu-HU" sz="2000" b="1" dirty="0" err="1"/>
              <a:t>animals</a:t>
            </a:r>
            <a:endParaRPr lang="hu-HU" sz="20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D8AD27B-4D36-87B5-BD92-902FA10ED4F3}"/>
              </a:ext>
            </a:extLst>
          </p:cNvPr>
          <p:cNvGrpSpPr/>
          <p:nvPr/>
        </p:nvGrpSpPr>
        <p:grpSpPr>
          <a:xfrm>
            <a:off x="258300" y="492603"/>
            <a:ext cx="3838150" cy="5532135"/>
            <a:chOff x="258300" y="492603"/>
            <a:chExt cx="3838150" cy="5532135"/>
          </a:xfrm>
        </p:grpSpPr>
        <p:pic>
          <p:nvPicPr>
            <p:cNvPr id="10" name="Kép 9" descr="A képen kültéri, Mobiltelefon, növény, személy látható&#10;&#10;Automatikusan generált leírás">
              <a:extLst>
                <a:ext uri="{FF2B5EF4-FFF2-40B4-BE49-F238E27FC236}">
                  <a16:creationId xmlns:a16="http://schemas.microsoft.com/office/drawing/2014/main" id="{063C0900-E694-6ED6-AA02-181AF37F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952" y="492603"/>
              <a:ext cx="3828498" cy="2551694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19" name="Kép 18" descr="A képen fű, kültéri, személy, Mobiltelefon látható&#10;&#10;Automatikusan generált leírás">
              <a:extLst>
                <a:ext uri="{FF2B5EF4-FFF2-40B4-BE49-F238E27FC236}">
                  <a16:creationId xmlns:a16="http://schemas.microsoft.com/office/drawing/2014/main" id="{67CBDC2D-989F-718A-2349-B7E029C7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300" y="3567321"/>
              <a:ext cx="3828498" cy="2457417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grpSp>
        <p:nvGrpSpPr>
          <p:cNvPr id="33" name="Csoportba foglalás 32">
            <a:extLst>
              <a:ext uri="{FF2B5EF4-FFF2-40B4-BE49-F238E27FC236}">
                <a16:creationId xmlns:a16="http://schemas.microsoft.com/office/drawing/2014/main" id="{6F4496BE-3193-4C4B-EE2A-60393BFA0C16}"/>
              </a:ext>
            </a:extLst>
          </p:cNvPr>
          <p:cNvGrpSpPr/>
          <p:nvPr/>
        </p:nvGrpSpPr>
        <p:grpSpPr>
          <a:xfrm>
            <a:off x="261891" y="1232501"/>
            <a:ext cx="5103425" cy="4347072"/>
            <a:chOff x="261891" y="1232501"/>
            <a:chExt cx="5103425" cy="4347072"/>
          </a:xfrm>
        </p:grpSpPr>
        <p:pic>
          <p:nvPicPr>
            <p:cNvPr id="23" name="Kép 22" descr="A képen szöveg, képernyőkép, kültéri, tábla látható&#10;&#10;Automatikusan generált leírás">
              <a:extLst>
                <a:ext uri="{FF2B5EF4-FFF2-40B4-BE49-F238E27FC236}">
                  <a16:creationId xmlns:a16="http://schemas.microsoft.com/office/drawing/2014/main" id="{46F58C7D-1E6A-B948-704B-C391FA28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891" y="1232501"/>
              <a:ext cx="2443713" cy="4344379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25" name="Kép 24" descr="A képen szöveg, képernyőkép, térkép látható&#10;&#10;Automatikusan generált leírás">
              <a:extLst>
                <a:ext uri="{FF2B5EF4-FFF2-40B4-BE49-F238E27FC236}">
                  <a16:creationId xmlns:a16="http://schemas.microsoft.com/office/drawing/2014/main" id="{57BC8065-9610-8266-FA85-FF0F7C356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0089" y="1232501"/>
              <a:ext cx="2445227" cy="434707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1508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14BD-D7A1-7849-D5BF-C9B32FAC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B904104A-FBDF-F4D0-AE8D-229CC081AA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6" name="Kép 15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AB1A0EF0-774C-4F24-A0DD-B4D1E715A7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6888C11-5B24-DA6E-9D34-20FD8F43E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13" y="318515"/>
            <a:ext cx="8429244" cy="1572768"/>
          </a:xfrm>
        </p:spPr>
        <p:txBody>
          <a:bodyPr anchor="t"/>
          <a:lstStyle/>
          <a:p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Hornet</a:t>
            </a:r>
            <a:r>
              <a:rPr lang="hu-HU" dirty="0"/>
              <a:t> </a:t>
            </a:r>
            <a:r>
              <a:rPr lang="hu-HU" dirty="0" err="1"/>
              <a:t>Transmitters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D40F1AB-CF0B-7061-46C6-C0201AD43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837" y="1295400"/>
            <a:ext cx="6172977" cy="515178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b="1" dirty="0" err="1"/>
              <a:t>Weighs</a:t>
            </a:r>
            <a:r>
              <a:rPr lang="hu-HU" sz="2000" b="1" dirty="0"/>
              <a:t> 140 mg</a:t>
            </a:r>
            <a:r>
              <a:rPr lang="hu-HU" sz="2000" dirty="0"/>
              <a:t> – </a:t>
            </a:r>
            <a:r>
              <a:rPr lang="hu-HU" sz="2000" dirty="0" err="1"/>
              <a:t>Among</a:t>
            </a:r>
            <a:r>
              <a:rPr lang="hu-HU" sz="2000" dirty="0"/>
              <a:t>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smallest</a:t>
            </a:r>
            <a:r>
              <a:rPr lang="hu-HU" sz="2000" dirty="0"/>
              <a:t> </a:t>
            </a:r>
            <a:r>
              <a:rPr lang="hu-HU" sz="2000" dirty="0" err="1"/>
              <a:t>available</a:t>
            </a:r>
            <a:endParaRPr lang="hu-HU" sz="20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b="1" dirty="0"/>
              <a:t>-18.5 </a:t>
            </a:r>
            <a:r>
              <a:rPr lang="hu-HU" sz="2000" b="1" dirty="0" err="1"/>
              <a:t>dBm</a:t>
            </a:r>
            <a:r>
              <a:rPr lang="hu-HU" sz="2000" b="1" dirty="0"/>
              <a:t> </a:t>
            </a:r>
            <a:r>
              <a:rPr lang="hu-HU" sz="2000" b="1" dirty="0" err="1"/>
              <a:t>Effective</a:t>
            </a:r>
            <a:r>
              <a:rPr lang="hu-HU" sz="2000" b="1" dirty="0"/>
              <a:t> </a:t>
            </a:r>
            <a:r>
              <a:rPr lang="hu-HU" sz="2000" b="1" dirty="0" err="1"/>
              <a:t>Radiated</a:t>
            </a:r>
            <a:r>
              <a:rPr lang="hu-HU" sz="2000" b="1" dirty="0"/>
              <a:t> </a:t>
            </a:r>
            <a:r>
              <a:rPr lang="hu-HU" sz="2000" b="1" dirty="0" err="1"/>
              <a:t>Power</a:t>
            </a:r>
            <a:r>
              <a:rPr lang="hu-HU" sz="2000" dirty="0"/>
              <a:t> – </a:t>
            </a:r>
            <a:r>
              <a:rPr lang="hu-HU" sz="2000" dirty="0" err="1"/>
              <a:t>dBm</a:t>
            </a:r>
            <a:r>
              <a:rPr lang="hu-HU" sz="2000" dirty="0"/>
              <a:t> </a:t>
            </a:r>
            <a:r>
              <a:rPr lang="hu-HU" sz="2000" dirty="0" err="1"/>
              <a:t>relative</a:t>
            </a:r>
            <a:r>
              <a:rPr lang="hu-HU" sz="2000" dirty="0"/>
              <a:t>, </a:t>
            </a:r>
            <a:r>
              <a:rPr lang="hu-HU" sz="2000" dirty="0" err="1"/>
              <a:t>measured</a:t>
            </a:r>
            <a:r>
              <a:rPr lang="hu-HU" sz="2000" dirty="0"/>
              <a:t> </a:t>
            </a:r>
            <a:r>
              <a:rPr lang="hu-HU" sz="2000" dirty="0" err="1"/>
              <a:t>with</a:t>
            </a:r>
            <a:r>
              <a:rPr lang="hu-HU" sz="2000" dirty="0"/>
              <a:t> TEM </a:t>
            </a:r>
            <a:r>
              <a:rPr lang="hu-HU" sz="2000" dirty="0" err="1"/>
              <a:t>cell</a:t>
            </a:r>
            <a:endParaRPr lang="hu-HU" sz="20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b="1" dirty="0" err="1"/>
              <a:t>Up</a:t>
            </a:r>
            <a:r>
              <a:rPr lang="hu-HU" sz="2000" b="1" dirty="0"/>
              <a:t> </a:t>
            </a:r>
            <a:r>
              <a:rPr lang="hu-HU" sz="2000" b="1" dirty="0" err="1"/>
              <a:t>to</a:t>
            </a:r>
            <a:r>
              <a:rPr lang="hu-HU" sz="2000" b="1" dirty="0"/>
              <a:t> 10 </a:t>
            </a:r>
            <a:r>
              <a:rPr lang="hu-HU" sz="2000" b="1" dirty="0" err="1"/>
              <a:t>days</a:t>
            </a:r>
            <a:r>
              <a:rPr lang="hu-HU" sz="2000" b="1" dirty="0"/>
              <a:t> of </a:t>
            </a:r>
            <a:r>
              <a:rPr lang="hu-HU" sz="2000" b="1" dirty="0" err="1"/>
              <a:t>operating</a:t>
            </a:r>
            <a:r>
              <a:rPr lang="hu-HU" sz="2000" b="1" dirty="0"/>
              <a:t> </a:t>
            </a:r>
            <a:r>
              <a:rPr lang="hu-HU" sz="2000" b="1" dirty="0" err="1"/>
              <a:t>time</a:t>
            </a:r>
            <a:r>
              <a:rPr lang="hu-HU" sz="2000" b="1" dirty="0"/>
              <a:t> </a:t>
            </a:r>
            <a:r>
              <a:rPr lang="hu-HU" sz="2000" dirty="0"/>
              <a:t>– </a:t>
            </a:r>
            <a:r>
              <a:rPr lang="hu-HU" sz="2000" dirty="0" err="1"/>
              <a:t>depends</a:t>
            </a:r>
            <a:r>
              <a:rPr lang="hu-HU" sz="2000" dirty="0"/>
              <a:t> </a:t>
            </a:r>
            <a:r>
              <a:rPr lang="hu-HU" sz="2000" dirty="0" err="1"/>
              <a:t>on</a:t>
            </a:r>
            <a:r>
              <a:rPr lang="hu-HU" sz="2000" dirty="0"/>
              <a:t> </a:t>
            </a:r>
            <a:r>
              <a:rPr lang="hu-HU" sz="2000" dirty="0" err="1"/>
              <a:t>configuration</a:t>
            </a:r>
            <a:endParaRPr lang="hu-HU" sz="20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b="1" dirty="0" err="1"/>
              <a:t>Schedulable</a:t>
            </a:r>
            <a:r>
              <a:rPr lang="hu-HU" sz="2000" b="1" dirty="0"/>
              <a:t> </a:t>
            </a:r>
            <a:r>
              <a:rPr lang="hu-HU" sz="2000" dirty="0"/>
              <a:t>– </a:t>
            </a:r>
            <a:r>
              <a:rPr lang="hu-HU" sz="2000" dirty="0" err="1"/>
              <a:t>transmitters</a:t>
            </a:r>
            <a:r>
              <a:rPr lang="hu-HU" sz="2000" dirty="0"/>
              <a:t> </a:t>
            </a:r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programmed</a:t>
            </a:r>
            <a:r>
              <a:rPr lang="hu-HU" sz="2000" dirty="0"/>
              <a:t>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dirty="0" err="1"/>
              <a:t>only</a:t>
            </a:r>
            <a:r>
              <a:rPr lang="hu-HU" sz="2000" dirty="0"/>
              <a:t> </a:t>
            </a:r>
            <a:r>
              <a:rPr lang="hu-HU" sz="2000" dirty="0" err="1"/>
              <a:t>transmitt</a:t>
            </a:r>
            <a:r>
              <a:rPr lang="hu-HU" sz="2000" dirty="0"/>
              <a:t> </a:t>
            </a:r>
            <a:r>
              <a:rPr lang="hu-HU" sz="2000" dirty="0" err="1"/>
              <a:t>at</a:t>
            </a:r>
            <a:r>
              <a:rPr lang="hu-HU" sz="2000" dirty="0"/>
              <a:t> </a:t>
            </a:r>
            <a:r>
              <a:rPr lang="hu-HU" sz="2000" dirty="0" err="1"/>
              <a:t>certain</a:t>
            </a:r>
            <a:r>
              <a:rPr lang="hu-HU" sz="2000" dirty="0"/>
              <a:t> </a:t>
            </a:r>
            <a:r>
              <a:rPr lang="hu-HU" sz="2000" dirty="0" err="1"/>
              <a:t>times</a:t>
            </a:r>
            <a:r>
              <a:rPr lang="hu-HU" sz="2000" dirty="0"/>
              <a:t> of </a:t>
            </a:r>
            <a:r>
              <a:rPr lang="hu-HU" sz="2000" dirty="0" err="1"/>
              <a:t>day</a:t>
            </a:r>
            <a:endParaRPr lang="hu-HU" sz="20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b="1" dirty="0"/>
              <a:t>LED </a:t>
            </a:r>
            <a:r>
              <a:rPr lang="hu-HU" sz="2000" b="1" dirty="0" err="1"/>
              <a:t>attachment</a:t>
            </a:r>
            <a:r>
              <a:rPr lang="hu-HU" sz="2000" b="1" dirty="0"/>
              <a:t> </a:t>
            </a:r>
            <a:r>
              <a:rPr lang="hu-HU" sz="2000" dirty="0"/>
              <a:t>– </a:t>
            </a:r>
            <a:r>
              <a:rPr lang="hu-HU" sz="2000" dirty="0" err="1"/>
              <a:t>visible</a:t>
            </a:r>
            <a:r>
              <a:rPr lang="hu-HU" sz="2000" dirty="0"/>
              <a:t> </a:t>
            </a:r>
            <a:r>
              <a:rPr lang="hu-HU" sz="2000" dirty="0" err="1"/>
              <a:t>during</a:t>
            </a:r>
            <a:r>
              <a:rPr lang="hu-HU" sz="2000" dirty="0"/>
              <a:t> </a:t>
            </a:r>
            <a:r>
              <a:rPr lang="hu-HU" sz="2000" dirty="0" err="1"/>
              <a:t>night</a:t>
            </a:r>
            <a:endParaRPr lang="hu-HU" sz="20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270C95E-D99A-C388-5E8F-980F9F256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FD2D2AE-43F1-0D0C-C988-CD02533E1D82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Kép 7" descr="A képen kártevő, ízeltlábú, darázs, Hártyásszárnyú rovar látható&#10;&#10;Automatikusan generált leírás">
            <a:extLst>
              <a:ext uri="{FF2B5EF4-FFF2-40B4-BE49-F238E27FC236}">
                <a16:creationId xmlns:a16="http://schemas.microsoft.com/office/drawing/2014/main" id="{EA13BC0C-A3C2-F7CF-AC64-E0D92B06FD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82" t="12014" r="4737" b="3722"/>
          <a:stretch/>
        </p:blipFill>
        <p:spPr>
          <a:xfrm>
            <a:off x="6464387" y="3221826"/>
            <a:ext cx="3350625" cy="331073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A191F78-3523-3C02-F227-7E5925B02F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482" r="20598" b="3811"/>
          <a:stretch/>
        </p:blipFill>
        <p:spPr>
          <a:xfrm>
            <a:off x="8707359" y="1383580"/>
            <a:ext cx="3122528" cy="27549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5993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F086A-71BE-711A-4EF0-12D74DBA0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FB85CB51-B1F3-954C-EE84-66457F8BA42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6" name="Kép 15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3B99359D-00AE-9A60-E2EF-1EFA8B4D0A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4121516-0D88-D66D-22ED-FC4BBCB4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13" y="318515"/>
            <a:ext cx="8429244" cy="1572768"/>
          </a:xfrm>
        </p:spPr>
        <p:txBody>
          <a:bodyPr anchor="t"/>
          <a:lstStyle/>
          <a:p>
            <a:r>
              <a:rPr lang="hu-HU" dirty="0" err="1"/>
              <a:t>Our</a:t>
            </a:r>
            <a:r>
              <a:rPr lang="hu-HU" dirty="0"/>
              <a:t> </a:t>
            </a:r>
            <a:r>
              <a:rPr lang="hu-HU" dirty="0" err="1"/>
              <a:t>Hornet</a:t>
            </a:r>
            <a:r>
              <a:rPr lang="hu-HU" dirty="0"/>
              <a:t> </a:t>
            </a:r>
            <a:r>
              <a:rPr lang="hu-HU" dirty="0" err="1"/>
              <a:t>Transmitters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F4DA738-F75C-0E88-9894-30A3F8E39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837" y="1295400"/>
            <a:ext cx="6172977" cy="515178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b="1" dirty="0" err="1"/>
              <a:t>Operates</a:t>
            </a:r>
            <a:r>
              <a:rPr lang="hu-HU" sz="2000" b="1" dirty="0"/>
              <a:t> in </a:t>
            </a:r>
            <a:r>
              <a:rPr lang="hu-HU" sz="2000" b="1" dirty="0" err="1"/>
              <a:t>the</a:t>
            </a:r>
            <a:r>
              <a:rPr lang="hu-HU" sz="2000" b="1" dirty="0"/>
              <a:t> 434 MHz ISM Band </a:t>
            </a:r>
            <a:r>
              <a:rPr lang="hu-HU" sz="2000" dirty="0"/>
              <a:t>– No </a:t>
            </a:r>
            <a:r>
              <a:rPr lang="hu-HU" sz="2000" dirty="0" err="1"/>
              <a:t>permission</a:t>
            </a:r>
            <a:r>
              <a:rPr lang="hu-HU" sz="2000" dirty="0"/>
              <a:t> </a:t>
            </a:r>
            <a:r>
              <a:rPr lang="hu-HU" sz="2000" dirty="0" err="1"/>
              <a:t>needed</a:t>
            </a:r>
            <a:r>
              <a:rPr lang="hu-HU" sz="2000" dirty="0"/>
              <a:t> </a:t>
            </a:r>
            <a:r>
              <a:rPr lang="hu-HU" sz="2000" dirty="0" err="1"/>
              <a:t>for</a:t>
            </a:r>
            <a:r>
              <a:rPr lang="hu-HU" sz="2000" dirty="0"/>
              <a:t> </a:t>
            </a:r>
            <a:r>
              <a:rPr lang="hu-HU" sz="2000" dirty="0" err="1"/>
              <a:t>use</a:t>
            </a:r>
            <a:endParaRPr lang="hu-HU" sz="20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b="1" dirty="0" err="1"/>
              <a:t>High</a:t>
            </a:r>
            <a:r>
              <a:rPr lang="hu-HU" sz="2000" b="1" dirty="0"/>
              <a:t> </a:t>
            </a:r>
            <a:r>
              <a:rPr lang="hu-HU" sz="2000" b="1" dirty="0" err="1"/>
              <a:t>frequency</a:t>
            </a:r>
            <a:r>
              <a:rPr lang="hu-HU" sz="2000" b="1" dirty="0"/>
              <a:t> </a:t>
            </a:r>
            <a:r>
              <a:rPr lang="hu-HU" sz="2000" b="1" dirty="0" err="1"/>
              <a:t>stability</a:t>
            </a:r>
            <a:r>
              <a:rPr lang="hu-HU" sz="2000" b="1" dirty="0"/>
              <a:t> </a:t>
            </a:r>
            <a:r>
              <a:rPr lang="hu-HU" sz="2000" dirty="0"/>
              <a:t>– No </a:t>
            </a:r>
            <a:r>
              <a:rPr lang="hu-HU" sz="2000" dirty="0" err="1"/>
              <a:t>need</a:t>
            </a:r>
            <a:r>
              <a:rPr lang="hu-HU" sz="2000" dirty="0"/>
              <a:t> </a:t>
            </a:r>
            <a:r>
              <a:rPr lang="hu-HU" sz="2000" dirty="0" err="1"/>
              <a:t>for</a:t>
            </a:r>
            <a:r>
              <a:rPr lang="hu-HU" sz="2000" dirty="0"/>
              <a:t> </a:t>
            </a:r>
            <a:r>
              <a:rPr lang="hu-HU" sz="2000" dirty="0" err="1"/>
              <a:t>tuning</a:t>
            </a:r>
            <a:r>
              <a:rPr lang="hu-HU" sz="2000" dirty="0"/>
              <a:t> </a:t>
            </a:r>
            <a:r>
              <a:rPr lang="hu-HU" sz="2000" dirty="0" err="1"/>
              <a:t>receiver</a:t>
            </a:r>
            <a:r>
              <a:rPr lang="hu-HU" sz="2000" dirty="0"/>
              <a:t>, (</a:t>
            </a:r>
            <a:r>
              <a:rPr lang="hu-HU" sz="2000" dirty="0" err="1"/>
              <a:t>competing</a:t>
            </a:r>
            <a:r>
              <a:rPr lang="hu-HU" sz="2000" dirty="0"/>
              <a:t> </a:t>
            </a:r>
            <a:r>
              <a:rPr lang="hu-HU" sz="2000" dirty="0" err="1"/>
              <a:t>devices</a:t>
            </a:r>
            <a:r>
              <a:rPr lang="hu-HU" sz="2000" dirty="0"/>
              <a:t> </a:t>
            </a:r>
            <a:r>
              <a:rPr lang="hu-HU" sz="2000" dirty="0" err="1"/>
              <a:t>are</a:t>
            </a:r>
            <a:r>
              <a:rPr lang="hu-HU" sz="2000" dirty="0"/>
              <a:t> </a:t>
            </a:r>
            <a:r>
              <a:rPr lang="hu-HU" sz="2000" dirty="0" err="1"/>
              <a:t>unstable</a:t>
            </a:r>
            <a:r>
              <a:rPr lang="hu-HU" sz="2000" dirty="0"/>
              <a:t>)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b="1" dirty="0" err="1"/>
              <a:t>Rechargeable</a:t>
            </a:r>
            <a:r>
              <a:rPr lang="hu-HU" sz="2000" b="1" dirty="0"/>
              <a:t> </a:t>
            </a:r>
            <a:r>
              <a:rPr lang="hu-HU" sz="2000" b="1" dirty="0" err="1"/>
              <a:t>batteries</a:t>
            </a:r>
            <a:r>
              <a:rPr lang="hu-HU" sz="2000" b="1" dirty="0"/>
              <a:t> </a:t>
            </a:r>
            <a:r>
              <a:rPr lang="hu-HU" sz="2000" dirty="0"/>
              <a:t>– </a:t>
            </a:r>
            <a:r>
              <a:rPr lang="hu-HU" sz="2000" dirty="0" err="1"/>
              <a:t>we</a:t>
            </a:r>
            <a:r>
              <a:rPr lang="hu-HU" sz="2000" dirty="0"/>
              <a:t> </a:t>
            </a:r>
            <a:r>
              <a:rPr lang="hu-HU" sz="2000" dirty="0" err="1"/>
              <a:t>can</a:t>
            </a:r>
            <a:r>
              <a:rPr lang="hu-HU" sz="2000" dirty="0"/>
              <a:t> </a:t>
            </a:r>
            <a:r>
              <a:rPr lang="hu-HU" sz="2000" dirty="0" err="1"/>
              <a:t>make</a:t>
            </a:r>
            <a:r>
              <a:rPr lang="hu-HU" sz="2000" dirty="0"/>
              <a:t> </a:t>
            </a:r>
            <a:r>
              <a:rPr lang="hu-HU" sz="2000" dirty="0" err="1"/>
              <a:t>charger</a:t>
            </a:r>
            <a:r>
              <a:rPr lang="hu-HU" sz="2000" dirty="0"/>
              <a:t> </a:t>
            </a:r>
            <a:r>
              <a:rPr lang="hu-HU" sz="2000" dirty="0" err="1"/>
              <a:t>docks</a:t>
            </a:r>
            <a:endParaRPr lang="hu-HU" sz="20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000" dirty="0" err="1"/>
              <a:t>Can</a:t>
            </a:r>
            <a:r>
              <a:rPr lang="hu-HU" sz="2000" dirty="0"/>
              <a:t> be </a:t>
            </a:r>
            <a:r>
              <a:rPr lang="hu-HU" sz="2000" dirty="0" err="1"/>
              <a:t>made</a:t>
            </a:r>
            <a:r>
              <a:rPr lang="hu-HU" sz="2000" dirty="0"/>
              <a:t> </a:t>
            </a:r>
            <a:r>
              <a:rPr lang="hu-HU" sz="2000" dirty="0" err="1"/>
              <a:t>to</a:t>
            </a:r>
            <a:r>
              <a:rPr lang="hu-HU" sz="2000" dirty="0"/>
              <a:t> </a:t>
            </a:r>
            <a:r>
              <a:rPr lang="hu-HU" sz="2000" b="1" dirty="0" err="1"/>
              <a:t>operate</a:t>
            </a:r>
            <a:r>
              <a:rPr lang="hu-HU" sz="2000" b="1" dirty="0"/>
              <a:t> </a:t>
            </a:r>
            <a:r>
              <a:rPr lang="hu-HU" sz="2000" b="1" dirty="0" err="1"/>
              <a:t>on</a:t>
            </a:r>
            <a:r>
              <a:rPr lang="hu-HU" sz="2000" b="1" dirty="0"/>
              <a:t> </a:t>
            </a:r>
            <a:r>
              <a:rPr lang="hu-HU" sz="2000" b="1" dirty="0" err="1"/>
              <a:t>any</a:t>
            </a:r>
            <a:r>
              <a:rPr lang="hu-HU" sz="2000" b="1" dirty="0"/>
              <a:t> </a:t>
            </a:r>
            <a:r>
              <a:rPr lang="hu-HU" sz="2000" b="1" dirty="0" err="1"/>
              <a:t>frequency</a:t>
            </a:r>
            <a:r>
              <a:rPr lang="hu-HU" sz="2000" b="1" dirty="0"/>
              <a:t> </a:t>
            </a:r>
            <a:r>
              <a:rPr lang="hu-HU" sz="2000" dirty="0" err="1"/>
              <a:t>up</a:t>
            </a:r>
            <a:r>
              <a:rPr lang="hu-HU" sz="2000" dirty="0"/>
              <a:t> </a:t>
            </a:r>
            <a:r>
              <a:rPr lang="hu-HU" sz="2000" dirty="0" err="1"/>
              <a:t>to</a:t>
            </a:r>
            <a:r>
              <a:rPr lang="hu-HU" sz="2000" dirty="0"/>
              <a:t> 434 MHz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0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05BE9F9-493B-D616-681B-01CDC712C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05D9D66A-262A-16C3-77FB-B82F84628B52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Kép 7" descr="A képen kártevő, ízeltlábú, darázs, Hártyásszárnyú rovar látható&#10;&#10;Automatikusan generált leírás">
            <a:extLst>
              <a:ext uri="{FF2B5EF4-FFF2-40B4-BE49-F238E27FC236}">
                <a16:creationId xmlns:a16="http://schemas.microsoft.com/office/drawing/2014/main" id="{F932009C-2FF4-8103-ED6B-A76A0C8DE4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982" t="12014" r="4737" b="3722"/>
          <a:stretch/>
        </p:blipFill>
        <p:spPr>
          <a:xfrm>
            <a:off x="6464387" y="3221826"/>
            <a:ext cx="3350625" cy="331073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A084BB07-B731-08EF-D7CF-12431814144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482" r="20598" b="3811"/>
          <a:stretch/>
        </p:blipFill>
        <p:spPr>
          <a:xfrm>
            <a:off x="8707359" y="1383580"/>
            <a:ext cx="3122528" cy="275499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3533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859AC-3EF2-5274-739C-33A48230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294A4EF1-BBD2-688F-4075-44F88C65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6" name="Kép 15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B237069D-20E0-054E-C39C-ACBD0D6F48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683D224-8784-3D9C-AF78-DF06A926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Kép 7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F868BCCA-49AA-BFC3-1143-B13F2219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232" y="1139476"/>
            <a:ext cx="7297536" cy="5569718"/>
          </a:xfrm>
          <a:prstGeom prst="rect">
            <a:avLst/>
          </a:prstGeom>
        </p:spPr>
      </p:pic>
      <p:sp>
        <p:nvSpPr>
          <p:cNvPr id="14" name="Cím 1">
            <a:extLst>
              <a:ext uri="{FF2B5EF4-FFF2-40B4-BE49-F238E27FC236}">
                <a16:creationId xmlns:a16="http://schemas.microsoft.com/office/drawing/2014/main" id="{542DB1BF-ED2F-B9A5-98ED-83FC95A05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805" y="268542"/>
            <a:ext cx="7616389" cy="870934"/>
          </a:xfrm>
        </p:spPr>
        <p:txBody>
          <a:bodyPr/>
          <a:lstStyle/>
          <a:p>
            <a:pPr algn="ctr"/>
            <a:r>
              <a:rPr lang="hu-HU" sz="3600" dirty="0" err="1"/>
              <a:t>Comparison</a:t>
            </a:r>
            <a:r>
              <a:rPr lang="hu-HU" sz="3600" dirty="0"/>
              <a:t> </a:t>
            </a:r>
            <a:r>
              <a:rPr lang="hu-HU" sz="3600" dirty="0" err="1"/>
              <a:t>With</a:t>
            </a:r>
            <a:r>
              <a:rPr lang="hu-HU" sz="3600" dirty="0"/>
              <a:t> </a:t>
            </a:r>
            <a:r>
              <a:rPr lang="hu-HU" sz="3600" dirty="0" err="1"/>
              <a:t>Transmitters</a:t>
            </a:r>
            <a:r>
              <a:rPr lang="hu-HU" sz="3600" dirty="0"/>
              <a:t> </a:t>
            </a:r>
            <a:r>
              <a:rPr lang="hu-HU" sz="3600" dirty="0" err="1"/>
              <a:t>From</a:t>
            </a:r>
            <a:r>
              <a:rPr lang="hu-HU" sz="3600" dirty="0"/>
              <a:t> </a:t>
            </a:r>
            <a:r>
              <a:rPr lang="hu-HU" sz="3600" dirty="0" err="1"/>
              <a:t>Other</a:t>
            </a:r>
            <a:r>
              <a:rPr lang="hu-HU" sz="3600" dirty="0"/>
              <a:t> </a:t>
            </a:r>
            <a:r>
              <a:rPr lang="hu-HU" sz="3600" dirty="0" err="1"/>
              <a:t>Manunfacturers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5131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66E0B7FB-F560-60AB-04E5-39DB320CA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312"/>
            <a:ext cx="12192000" cy="15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B1E7-754A-437D-8BEE-67A60989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E87FDF16-E83B-11B5-16CD-284EA665A8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1121"/>
          <a:stretch/>
        </p:blipFill>
        <p:spPr>
          <a:xfrm>
            <a:off x="2502641" y="1796120"/>
            <a:ext cx="7548140" cy="3265760"/>
          </a:xfrm>
          <a:prstGeom prst="rect">
            <a:avLst/>
          </a:prstGeom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A6FBFDED-E55C-4C9D-FBE0-5EA37D982EFD}"/>
              </a:ext>
            </a:extLst>
          </p:cNvPr>
          <p:cNvSpPr/>
          <p:nvPr/>
        </p:nvSpPr>
        <p:spPr>
          <a:xfrm>
            <a:off x="6621780" y="1796120"/>
            <a:ext cx="952500" cy="2311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-téma">
  <a:themeElements>
    <a:clrScheme name="Custom 14">
      <a:dk1>
        <a:srgbClr val="000000"/>
      </a:dk1>
      <a:lt1>
        <a:srgbClr val="FFFFFF"/>
      </a:lt1>
      <a:dk2>
        <a:srgbClr val="1C4C3C"/>
      </a:dk2>
      <a:lt2>
        <a:srgbClr val="E7E6E6"/>
      </a:lt2>
      <a:accent1>
        <a:srgbClr val="8FA971"/>
      </a:accent1>
      <a:accent2>
        <a:srgbClr val="345496"/>
      </a:accent2>
      <a:accent3>
        <a:srgbClr val="BD7B28"/>
      </a:accent3>
      <a:accent4>
        <a:srgbClr val="00698A"/>
      </a:accent4>
      <a:accent5>
        <a:srgbClr val="648260"/>
      </a:accent5>
      <a:accent6>
        <a:srgbClr val="F1EAE0"/>
      </a:accent6>
      <a:hlink>
        <a:srgbClr val="1B4C3C"/>
      </a:hlink>
      <a:folHlink>
        <a:srgbClr val="BD7B27"/>
      </a:folHlink>
    </a:clrScheme>
    <a:fontScheme name="Custom 14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-Course-Presentation__Win32_SW_v15" id="{2C9DFD55-A638-4F93-8FB2-21CFF204D143}" vid="{DA5D547E-0C12-4C38-92D7-DC23D24655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B385D8-F902-4922-8FBA-406E7ED219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65AE5F-E0C7-443C-9CED-36FB3B770C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66DFBA-374C-41C2-B90E-F32A24B2E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Nature course presentation</Template>
  <TotalTime>6159</TotalTime>
  <Words>703</Words>
  <Application>Microsoft Office PowerPoint</Application>
  <PresentationFormat>Szélesvásznú</PresentationFormat>
  <Paragraphs>108</Paragraphs>
  <Slides>22</Slides>
  <Notes>0</Notes>
  <HiddenSlides>0</HiddenSlides>
  <MMClips>1</MMClips>
  <ScaleCrop>false</ScaleCrop>
  <HeadingPairs>
    <vt:vector size="8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Arial</vt:lpstr>
      <vt:lpstr>Avenir Next LT Pro</vt:lpstr>
      <vt:lpstr>Calibri</vt:lpstr>
      <vt:lpstr>Sabon Next LT</vt:lpstr>
      <vt:lpstr>Office-téma</vt:lpstr>
      <vt:lpstr>Image</vt:lpstr>
      <vt:lpstr>INNOVATIVE RADIO TELEMETRY SOLUTIONS FOR TRACKING  ASIAN HORNETS</vt:lpstr>
      <vt:lpstr>PowerPoint-bemutató</vt:lpstr>
      <vt:lpstr>Automated Radio Telemetry System</vt:lpstr>
      <vt:lpstr>Handheld Receivers</vt:lpstr>
      <vt:lpstr>Our Hornet Transmitters</vt:lpstr>
      <vt:lpstr>Our Hornet Transmitters</vt:lpstr>
      <vt:lpstr>Comparison With Transmitters From Other Manunfacturers</vt:lpstr>
      <vt:lpstr>PowerPoint-bemutató</vt:lpstr>
      <vt:lpstr>PowerPoint-bemutató</vt:lpstr>
      <vt:lpstr>PowerPoint-bemutató</vt:lpstr>
      <vt:lpstr>PowerPoint-bemutató</vt:lpstr>
      <vt:lpstr>PowerPoint-bemutató</vt:lpstr>
      <vt:lpstr>Range Test</vt:lpstr>
      <vt:lpstr>Test Preparations</vt:lpstr>
      <vt:lpstr>Initial tests</vt:lpstr>
      <vt:lpstr>Going Further…</vt:lpstr>
      <vt:lpstr>30 km Range Test</vt:lpstr>
      <vt:lpstr>Tests with hornets</vt:lpstr>
      <vt:lpstr>Wildlife Telemetry Receiver Vs Radio Scanners</vt:lpstr>
      <vt:lpstr>Wildlife Telemetry Receiver Vs Radio Scanners</vt:lpstr>
      <vt:lpstr>Extension for radio scanners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Rádiótelemetriás nyomkövető rendszer vezérlőszoftverének fejlesztése</dc:title>
  <dc:creator>Wohlfart Richárd</dc:creator>
  <cp:lastModifiedBy>Wohlfart Richárd</cp:lastModifiedBy>
  <cp:revision>929</cp:revision>
  <dcterms:created xsi:type="dcterms:W3CDTF">2023-06-05T17:38:23Z</dcterms:created>
  <dcterms:modified xsi:type="dcterms:W3CDTF">2025-02-14T15:44:26Z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